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60" r:id="rId2"/>
  </p:sldMasterIdLst>
  <p:notesMasterIdLst>
    <p:notesMasterId r:id="rId24"/>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9" roundtripDataSignature="AMtx7mhcpC0KedjqIvNuPmEveppzUJMJ3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5FF86F3-CA2F-45F3-9BD1-0916D734A032}">
  <a:tblStyle styleId="{85FF86F3-CA2F-45F3-9BD1-0916D734A032}" styleName="Table_0">
    <a:wholeTbl>
      <a:tcTxStyle b="off" i="off">
        <a:font>
          <a:latin typeface="Calibri"/>
          <a:ea typeface="Calibri"/>
          <a:cs typeface="Calibri"/>
        </a:font>
        <a:schemeClr val="dk1"/>
      </a:tcTxStyle>
      <a:tcStyle>
        <a:tcBdr>
          <a:left>
            <a:ln w="12700" cap="flat" cmpd="sng">
              <a:solidFill>
                <a:schemeClr val="dk1"/>
              </a:solidFill>
              <a:prstDash val="solid"/>
              <a:round/>
              <a:headEnd type="none" w="sm" len="sm"/>
              <a:tailEnd type="none" w="sm" len="sm"/>
            </a:ln>
          </a:left>
          <a:right>
            <a:ln w="12700" cap="flat" cmpd="sng">
              <a:solidFill>
                <a:schemeClr val="dk1"/>
              </a:solidFill>
              <a:prstDash val="solid"/>
              <a:round/>
              <a:headEnd type="none" w="sm" len="sm"/>
              <a:tailEnd type="none" w="sm" len="sm"/>
            </a:ln>
          </a:right>
          <a:top>
            <a:ln w="12700" cap="flat" cmpd="sng">
              <a:solidFill>
                <a:schemeClr val="dk1"/>
              </a:solidFill>
              <a:prstDash val="solid"/>
              <a:round/>
              <a:headEnd type="none" w="sm" len="sm"/>
              <a:tailEnd type="none" w="sm" len="sm"/>
            </a:ln>
          </a:top>
          <a:bottom>
            <a:ln w="12700" cap="flat" cmpd="sng">
              <a:solidFill>
                <a:schemeClr val="dk1"/>
              </a:solidFill>
              <a:prstDash val="solid"/>
              <a:round/>
              <a:headEnd type="none" w="sm" len="sm"/>
              <a:tailEnd type="none" w="sm" len="sm"/>
            </a:ln>
          </a:bottom>
          <a:insideH>
            <a:ln w="12700" cap="flat" cmpd="sng">
              <a:solidFill>
                <a:schemeClr val="dk1"/>
              </a:solidFill>
              <a:prstDash val="solid"/>
              <a:round/>
              <a:headEnd type="none" w="sm" len="sm"/>
              <a:tailEnd type="none" w="sm" len="sm"/>
            </a:ln>
          </a:insideH>
          <a:insideV>
            <a:ln w="12700" cap="flat" cmpd="sng">
              <a:solidFill>
                <a:schemeClr val="dk1"/>
              </a:solidFill>
              <a:prstDash val="solid"/>
              <a:round/>
              <a:headEnd type="none" w="sm" len="sm"/>
              <a:tailEnd type="none" w="sm" len="sm"/>
            </a:ln>
          </a:insideV>
        </a:tcBdr>
        <a:fill>
          <a:solidFill>
            <a:srgbClr val="FFFFFF">
              <a:alpha val="0"/>
            </a:srgbClr>
          </a:solidFill>
        </a:fill>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69A4C147-FEC1-4680-83EE-21BD34B5660E}"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3" d="100"/>
          <a:sy n="143" d="100"/>
        </p:scale>
        <p:origin x="684" y="10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98450" algn="l" rtl="0">
              <a:lnSpc>
                <a:spcPct val="100000"/>
              </a:lnSpc>
              <a:spcBef>
                <a:spcPts val="0"/>
              </a:spcBef>
              <a:spcAft>
                <a:spcPts val="0"/>
              </a:spcAft>
              <a:buSzPts val="1100"/>
              <a:buChar char="●"/>
            </a:pPr>
            <a:r>
              <a:rPr lang="en"/>
              <a:t>Welcome to St Bernadette’s &amp; hello</a:t>
            </a:r>
            <a:endParaRPr/>
          </a:p>
          <a:p>
            <a:pPr marL="457200" lvl="0" indent="-298450" algn="l" rtl="0">
              <a:lnSpc>
                <a:spcPct val="100000"/>
              </a:lnSpc>
              <a:spcBef>
                <a:spcPts val="0"/>
              </a:spcBef>
              <a:spcAft>
                <a:spcPts val="0"/>
              </a:spcAft>
              <a:buSzPts val="1100"/>
              <a:buChar char="●"/>
            </a:pPr>
            <a:r>
              <a:rPr lang="en"/>
              <a:t>One form entry school ranging from Nursery to Y6</a:t>
            </a:r>
            <a:endParaRPr/>
          </a:p>
          <a:p>
            <a:pPr marL="457200" lvl="0" indent="-298450" algn="l" rtl="0">
              <a:lnSpc>
                <a:spcPct val="100000"/>
              </a:lnSpc>
              <a:spcBef>
                <a:spcPts val="0"/>
              </a:spcBef>
              <a:spcAft>
                <a:spcPts val="0"/>
              </a:spcAft>
              <a:buSzPts val="1100"/>
              <a:buChar char="●"/>
            </a:pPr>
            <a:r>
              <a:rPr lang="en"/>
              <a:t>Plan for the morning: talk about our school and the EYFS, ending in opportunities for questions and a tour of our outdoor areas</a:t>
            </a:r>
            <a:endParaRPr/>
          </a:p>
        </p:txBody>
      </p:sp>
      <p:sp>
        <p:nvSpPr>
          <p:cNvPr id="127" name="Google Shape;127;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98450" algn="l" rtl="0">
              <a:lnSpc>
                <a:spcPct val="100000"/>
              </a:lnSpc>
              <a:spcBef>
                <a:spcPts val="0"/>
              </a:spcBef>
              <a:spcAft>
                <a:spcPts val="0"/>
              </a:spcAft>
              <a:buSzPts val="1100"/>
              <a:buChar char="●"/>
            </a:pPr>
            <a:r>
              <a:rPr lang="en"/>
              <a:t>We are a Catholic School so a part of our school ethos is instilling the Gospel Values within the children</a:t>
            </a:r>
            <a:endParaRPr/>
          </a:p>
          <a:p>
            <a:pPr marL="457200" lvl="0" indent="-298450" algn="l" rtl="0">
              <a:lnSpc>
                <a:spcPct val="100000"/>
              </a:lnSpc>
              <a:spcBef>
                <a:spcPts val="0"/>
              </a:spcBef>
              <a:spcAft>
                <a:spcPts val="0"/>
              </a:spcAft>
              <a:buSzPts val="1100"/>
              <a:buChar char="●"/>
            </a:pPr>
            <a:r>
              <a:rPr lang="en"/>
              <a:t>Despite having religious opportunities within our school days, I want to stress that it is not necessary for you/your children to follow the Catholic faith</a:t>
            </a:r>
            <a:endParaRPr/>
          </a:p>
          <a:p>
            <a:pPr marL="0" lvl="0" indent="0" algn="l" rtl="0">
              <a:lnSpc>
                <a:spcPct val="100000"/>
              </a:lnSpc>
              <a:spcBef>
                <a:spcPts val="0"/>
              </a:spcBef>
              <a:spcAft>
                <a:spcPts val="0"/>
              </a:spcAft>
              <a:buSzPts val="1100"/>
              <a:buNone/>
            </a:pPr>
            <a:endParaRPr/>
          </a:p>
        </p:txBody>
      </p:sp>
      <p:sp>
        <p:nvSpPr>
          <p:cNvPr id="153" name="Google Shape;153;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endParaRPr/>
          </a:p>
        </p:txBody>
      </p:sp>
      <p:sp>
        <p:nvSpPr>
          <p:cNvPr id="163" name="Google Shape;16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p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8" name="Google Shape;178;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98450" algn="l" rtl="0">
              <a:lnSpc>
                <a:spcPct val="100000"/>
              </a:lnSpc>
              <a:spcBef>
                <a:spcPts val="0"/>
              </a:spcBef>
              <a:spcAft>
                <a:spcPts val="0"/>
              </a:spcAft>
              <a:buSzPts val="1100"/>
              <a:buChar char="●"/>
            </a:pPr>
            <a:r>
              <a:rPr lang="en"/>
              <a:t>Unlike children in the older years, the EYFS curriculum is very different</a:t>
            </a:r>
            <a:endParaRPr/>
          </a:p>
          <a:p>
            <a:pPr marL="457200" lvl="0" indent="-298450" algn="l" rtl="0">
              <a:lnSpc>
                <a:spcPct val="100000"/>
              </a:lnSpc>
              <a:spcBef>
                <a:spcPts val="0"/>
              </a:spcBef>
              <a:spcAft>
                <a:spcPts val="0"/>
              </a:spcAft>
              <a:buSzPts val="1100"/>
              <a:buChar char="●"/>
            </a:pPr>
            <a:r>
              <a:rPr lang="en"/>
              <a:t>We do not have subjects, instead we plan activities that link to 7 areas of learning; 3 Prime Areas and 4 Specific Areas</a:t>
            </a:r>
            <a:endParaRPr/>
          </a:p>
          <a:p>
            <a:pPr marL="457200" lvl="0" indent="-298450" algn="l" rtl="0">
              <a:lnSpc>
                <a:spcPct val="100000"/>
              </a:lnSpc>
              <a:spcBef>
                <a:spcPts val="0"/>
              </a:spcBef>
              <a:spcAft>
                <a:spcPts val="0"/>
              </a:spcAft>
              <a:buSzPts val="1100"/>
              <a:buChar char="●"/>
            </a:pPr>
            <a:r>
              <a:rPr lang="en"/>
              <a:t>It is the Prime Areas that are the fundamentals in order for the Specific Areas to work </a:t>
            </a:r>
            <a:endParaRPr/>
          </a:p>
          <a:p>
            <a:pPr marL="457200" lvl="0" indent="-298450" algn="l" rtl="0">
              <a:lnSpc>
                <a:spcPct val="100000"/>
              </a:lnSpc>
              <a:spcBef>
                <a:spcPts val="0"/>
              </a:spcBef>
              <a:spcAft>
                <a:spcPts val="0"/>
              </a:spcAft>
              <a:buSzPts val="1100"/>
              <a:buChar char="●"/>
            </a:pPr>
            <a:r>
              <a:rPr lang="en"/>
              <a:t>These areas essentially are similar to subjects (go through the links/what they entail)</a:t>
            </a:r>
            <a:endParaRPr/>
          </a:p>
        </p:txBody>
      </p:sp>
      <p:sp>
        <p:nvSpPr>
          <p:cNvPr id="187" name="Google Shape;187;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8" name="Google Shape;198;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p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6" name="Google Shape;216;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g3f0341dc000_0_4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98450" algn="l" rtl="0">
              <a:lnSpc>
                <a:spcPct val="100000"/>
              </a:lnSpc>
              <a:spcBef>
                <a:spcPts val="0"/>
              </a:spcBef>
              <a:spcAft>
                <a:spcPts val="0"/>
              </a:spcAft>
              <a:buSzPts val="1100"/>
              <a:buChar char="●"/>
            </a:pPr>
            <a:endParaRPr/>
          </a:p>
        </p:txBody>
      </p:sp>
      <p:sp>
        <p:nvSpPr>
          <p:cNvPr id="234" name="Google Shape;234;g3f0341dc000_0_4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3f0341dc000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98450" algn="l" rtl="0">
              <a:lnSpc>
                <a:spcPct val="100000"/>
              </a:lnSpc>
              <a:spcBef>
                <a:spcPts val="0"/>
              </a:spcBef>
              <a:spcAft>
                <a:spcPts val="0"/>
              </a:spcAft>
              <a:buSzPts val="1100"/>
              <a:buChar char="●"/>
            </a:pPr>
            <a:endParaRPr/>
          </a:p>
        </p:txBody>
      </p:sp>
      <p:sp>
        <p:nvSpPr>
          <p:cNvPr id="243" name="Google Shape;243;g3f0341dc000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p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98450" algn="l" rtl="0">
              <a:lnSpc>
                <a:spcPct val="100000"/>
              </a:lnSpc>
              <a:spcBef>
                <a:spcPts val="0"/>
              </a:spcBef>
              <a:spcAft>
                <a:spcPts val="0"/>
              </a:spcAft>
              <a:buSzPts val="1100"/>
              <a:buChar char="●"/>
            </a:pPr>
            <a:r>
              <a:rPr lang="en"/>
              <a:t>As we are a Catholic School, prayer is a part of our day</a:t>
            </a:r>
            <a:endParaRPr/>
          </a:p>
          <a:p>
            <a:pPr marL="457200" lvl="0" indent="-298450" algn="l" rtl="0">
              <a:lnSpc>
                <a:spcPct val="100000"/>
              </a:lnSpc>
              <a:spcBef>
                <a:spcPts val="0"/>
              </a:spcBef>
              <a:spcAft>
                <a:spcPts val="0"/>
              </a:spcAft>
              <a:buSzPts val="1100"/>
              <a:buChar char="●"/>
            </a:pPr>
            <a:r>
              <a:rPr lang="en"/>
              <a:t>The children in Nursery pray two times a day (upon arrival and upon dismissal) they also learn how to make the sign of the cross </a:t>
            </a:r>
            <a:endParaRPr/>
          </a:p>
          <a:p>
            <a:pPr marL="457200" lvl="0" indent="-298450" algn="l" rtl="0">
              <a:lnSpc>
                <a:spcPct val="100000"/>
              </a:lnSpc>
              <a:spcBef>
                <a:spcPts val="0"/>
              </a:spcBef>
              <a:spcAft>
                <a:spcPts val="0"/>
              </a:spcAft>
              <a:buSzPts val="1100"/>
              <a:buChar char="●"/>
            </a:pPr>
            <a:r>
              <a:rPr lang="en"/>
              <a:t>The Children also take part in a RE lesson which could focus on our Catholic Faith but also different Faiths and different Cultures</a:t>
            </a:r>
            <a:endParaRPr/>
          </a:p>
        </p:txBody>
      </p:sp>
      <p:sp>
        <p:nvSpPr>
          <p:cNvPr id="252" name="Google Shape;252;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p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98450" algn="l" rtl="0">
              <a:lnSpc>
                <a:spcPct val="100000"/>
              </a:lnSpc>
              <a:spcBef>
                <a:spcPts val="0"/>
              </a:spcBef>
              <a:spcAft>
                <a:spcPts val="0"/>
              </a:spcAft>
              <a:buSzPts val="1100"/>
              <a:buChar char="●"/>
            </a:pPr>
            <a:r>
              <a:rPr lang="en"/>
              <a:t>One of the latest things we have introduced is Prayer Bear, which works a little like the typical class bear</a:t>
            </a:r>
            <a:endParaRPr/>
          </a:p>
        </p:txBody>
      </p:sp>
      <p:sp>
        <p:nvSpPr>
          <p:cNvPr id="274" name="Google Shape;274;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p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88" name="Google Shape;288;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p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98450" algn="l" rtl="0">
              <a:lnSpc>
                <a:spcPct val="100000"/>
              </a:lnSpc>
              <a:spcBef>
                <a:spcPts val="0"/>
              </a:spcBef>
              <a:spcAft>
                <a:spcPts val="0"/>
              </a:spcAft>
              <a:buSzPts val="1100"/>
              <a:buChar char="●"/>
            </a:pPr>
            <a:r>
              <a:rPr lang="en"/>
              <a:t>One of the things we do to ensure good communication between EYFS staff and you as parents, is our use of Tapestry</a:t>
            </a:r>
            <a:endParaRPr/>
          </a:p>
          <a:p>
            <a:pPr marL="457200" lvl="0" indent="-298450" algn="l" rtl="0">
              <a:lnSpc>
                <a:spcPct val="100000"/>
              </a:lnSpc>
              <a:spcBef>
                <a:spcPts val="0"/>
              </a:spcBef>
              <a:spcAft>
                <a:spcPts val="0"/>
              </a:spcAft>
              <a:buSzPts val="1100"/>
              <a:buChar char="●"/>
            </a:pPr>
            <a:r>
              <a:rPr lang="en"/>
              <a:t>Tapestry is an online learning platform, where staff can upload videos/images of your child which can be shared with you at home</a:t>
            </a:r>
            <a:endParaRPr/>
          </a:p>
          <a:p>
            <a:pPr marL="457200" lvl="0" indent="-298450" algn="l" rtl="0">
              <a:lnSpc>
                <a:spcPct val="100000"/>
              </a:lnSpc>
              <a:spcBef>
                <a:spcPts val="0"/>
              </a:spcBef>
              <a:spcAft>
                <a:spcPts val="0"/>
              </a:spcAft>
              <a:buSzPts val="1100"/>
              <a:buChar char="●"/>
            </a:pPr>
            <a:r>
              <a:rPr lang="en"/>
              <a:t>We upload WOW moments of your child throughout the week which you at home can like and comment on- it essentially gives you an inside picture of what happened on that day!</a:t>
            </a:r>
            <a:endParaRPr/>
          </a:p>
          <a:p>
            <a:pPr marL="457200" lvl="0" indent="-298450" algn="l" rtl="0">
              <a:lnSpc>
                <a:spcPct val="100000"/>
              </a:lnSpc>
              <a:spcBef>
                <a:spcPts val="0"/>
              </a:spcBef>
              <a:spcAft>
                <a:spcPts val="0"/>
              </a:spcAft>
              <a:buSzPts val="1100"/>
              <a:buChar char="●"/>
            </a:pPr>
            <a:r>
              <a:rPr lang="en"/>
              <a:t>Additionally messages can be uploaded by staff or family for each other to see</a:t>
            </a:r>
            <a:endParaRPr/>
          </a:p>
          <a:p>
            <a:pPr marL="457200" lvl="0" indent="-298450" algn="l" rtl="0">
              <a:lnSpc>
                <a:spcPct val="100000"/>
              </a:lnSpc>
              <a:spcBef>
                <a:spcPts val="0"/>
              </a:spcBef>
              <a:spcAft>
                <a:spcPts val="0"/>
              </a:spcAft>
              <a:buSzPts val="1100"/>
              <a:buChar char="●"/>
            </a:pPr>
            <a:r>
              <a:rPr lang="en"/>
              <a:t>Another great use of it is sharing photos for show and tell- parents often upload posts to update us on their holiday whereabouts, which we can share with the other children in the class</a:t>
            </a:r>
            <a:endParaRPr/>
          </a:p>
        </p:txBody>
      </p:sp>
      <p:sp>
        <p:nvSpPr>
          <p:cNvPr id="303" name="Google Shape;303;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p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17" name="Google Shape;317;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p1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98450" algn="l" rtl="0">
              <a:lnSpc>
                <a:spcPct val="100000"/>
              </a:lnSpc>
              <a:spcBef>
                <a:spcPts val="0"/>
              </a:spcBef>
              <a:spcAft>
                <a:spcPts val="0"/>
              </a:spcAft>
              <a:buSzPts val="1100"/>
              <a:buChar char="●"/>
            </a:pPr>
            <a:r>
              <a:rPr lang="en"/>
              <a:t>On our school grounds, also stands our old Nursery building</a:t>
            </a:r>
            <a:endParaRPr/>
          </a:p>
          <a:p>
            <a:pPr marL="457200" lvl="0" indent="-298450" algn="l" rtl="0">
              <a:lnSpc>
                <a:spcPct val="100000"/>
              </a:lnSpc>
              <a:spcBef>
                <a:spcPts val="0"/>
              </a:spcBef>
              <a:spcAft>
                <a:spcPts val="0"/>
              </a:spcAft>
              <a:buSzPts val="1100"/>
              <a:buChar char="●"/>
            </a:pPr>
            <a:r>
              <a:rPr lang="en"/>
              <a:t>This has been transformed over the last summer into a Pre-School</a:t>
            </a:r>
            <a:endParaRPr/>
          </a:p>
          <a:p>
            <a:pPr marL="457200" lvl="0" indent="-298450" algn="l" rtl="0">
              <a:lnSpc>
                <a:spcPct val="100000"/>
              </a:lnSpc>
              <a:spcBef>
                <a:spcPts val="0"/>
              </a:spcBef>
              <a:spcAft>
                <a:spcPts val="0"/>
              </a:spcAft>
              <a:buSzPts val="1100"/>
              <a:buChar char="●"/>
            </a:pPr>
            <a:r>
              <a:rPr lang="en"/>
              <a:t>It is run by a qualified Teacher </a:t>
            </a:r>
            <a:endParaRPr/>
          </a:p>
          <a:p>
            <a:pPr marL="457200" lvl="0" indent="-298450" algn="l" rtl="0">
              <a:lnSpc>
                <a:spcPct val="100000"/>
              </a:lnSpc>
              <a:spcBef>
                <a:spcPts val="0"/>
              </a:spcBef>
              <a:spcAft>
                <a:spcPts val="0"/>
              </a:spcAft>
              <a:buSzPts val="1100"/>
              <a:buChar char="●"/>
            </a:pPr>
            <a:r>
              <a:rPr lang="en"/>
              <a:t>If you require afternoon provision, then this could be the approach for you</a:t>
            </a:r>
            <a:endParaRPr/>
          </a:p>
          <a:p>
            <a:pPr marL="457200" lvl="0" indent="-298450" algn="l" rtl="0">
              <a:lnSpc>
                <a:spcPct val="100000"/>
              </a:lnSpc>
              <a:spcBef>
                <a:spcPts val="0"/>
              </a:spcBef>
              <a:spcAft>
                <a:spcPts val="0"/>
              </a:spcAft>
              <a:buSzPts val="1100"/>
              <a:buChar char="●"/>
            </a:pPr>
            <a:r>
              <a:rPr lang="en"/>
              <a:t>The Pre School Staff come to the Nursery door and escort the children through the KS1 playground over to the Pre-School (the children will not have to leave the school premises in order to do this).</a:t>
            </a:r>
            <a:endParaRPr/>
          </a:p>
          <a:p>
            <a:pPr marL="457200" lvl="0" indent="-298450" algn="l" rtl="0">
              <a:lnSpc>
                <a:spcPct val="100000"/>
              </a:lnSpc>
              <a:spcBef>
                <a:spcPts val="0"/>
              </a:spcBef>
              <a:spcAft>
                <a:spcPts val="0"/>
              </a:spcAft>
              <a:buSzPts val="1100"/>
              <a:buChar char="●"/>
            </a:pPr>
            <a:r>
              <a:rPr lang="en"/>
              <a:t>I will show you this later on</a:t>
            </a:r>
            <a:endParaRPr/>
          </a:p>
        </p:txBody>
      </p:sp>
      <p:sp>
        <p:nvSpPr>
          <p:cNvPr id="327" name="Google Shape;327;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p1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98450" algn="l" rtl="0">
              <a:lnSpc>
                <a:spcPct val="100000"/>
              </a:lnSpc>
              <a:spcBef>
                <a:spcPts val="0"/>
              </a:spcBef>
              <a:spcAft>
                <a:spcPts val="0"/>
              </a:spcAft>
              <a:buSzPts val="1100"/>
              <a:buChar char="●"/>
            </a:pPr>
            <a:r>
              <a:rPr lang="en"/>
              <a:t>Before your child starts at our Nursery- we want to ensure that the transition to us is a smooth as possible</a:t>
            </a:r>
            <a:endParaRPr/>
          </a:p>
          <a:p>
            <a:pPr marL="457200" lvl="0" indent="-298450" algn="l" rtl="0">
              <a:lnSpc>
                <a:spcPct val="100000"/>
              </a:lnSpc>
              <a:spcBef>
                <a:spcPts val="0"/>
              </a:spcBef>
              <a:spcAft>
                <a:spcPts val="0"/>
              </a:spcAft>
              <a:buSzPts val="1100"/>
              <a:buChar char="●"/>
            </a:pPr>
            <a:r>
              <a:rPr lang="en"/>
              <a:t>In order for this to happen, we invite you as parents to meet with our staff in order to share some information about your child so that we have some prior information on them before they start</a:t>
            </a:r>
            <a:endParaRPr/>
          </a:p>
          <a:p>
            <a:pPr marL="457200" lvl="0" indent="-298450" algn="l" rtl="0">
              <a:lnSpc>
                <a:spcPct val="100000"/>
              </a:lnSpc>
              <a:spcBef>
                <a:spcPts val="0"/>
              </a:spcBef>
              <a:spcAft>
                <a:spcPts val="0"/>
              </a:spcAft>
              <a:buSzPts val="1100"/>
              <a:buChar char="●"/>
            </a:pPr>
            <a:r>
              <a:rPr lang="en"/>
              <a:t>Usually this would look like a home visit, but as the Pandemic has made this rather difficult and unrealistic, we have instead opted to inviting you and your child to our school.</a:t>
            </a:r>
            <a:endParaRPr/>
          </a:p>
          <a:p>
            <a:pPr marL="457200" lvl="0" indent="-298450" algn="l" rtl="0">
              <a:lnSpc>
                <a:spcPct val="100000"/>
              </a:lnSpc>
              <a:spcBef>
                <a:spcPts val="0"/>
              </a:spcBef>
              <a:spcAft>
                <a:spcPts val="0"/>
              </a:spcAft>
              <a:buSzPts val="1100"/>
              <a:buChar char="●"/>
            </a:pPr>
            <a:r>
              <a:rPr lang="en"/>
              <a:t>Here they can meet their teacher, explore the classroom and the outdoor area!</a:t>
            </a:r>
            <a:endParaRPr/>
          </a:p>
        </p:txBody>
      </p:sp>
      <p:sp>
        <p:nvSpPr>
          <p:cNvPr id="337" name="Google Shape;337;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g3f0341dc000_0_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98450" algn="l" rtl="0">
              <a:lnSpc>
                <a:spcPct val="100000"/>
              </a:lnSpc>
              <a:spcBef>
                <a:spcPts val="0"/>
              </a:spcBef>
              <a:spcAft>
                <a:spcPts val="0"/>
              </a:spcAft>
              <a:buSzPts val="1100"/>
              <a:buChar char="●"/>
            </a:pPr>
            <a:r>
              <a:rPr lang="en"/>
              <a:t>Before your child starts at our Nursery- we want to ensure that the transition to us is a smooth as possible</a:t>
            </a:r>
            <a:endParaRPr/>
          </a:p>
          <a:p>
            <a:pPr marL="457200" lvl="0" indent="-298450" algn="l" rtl="0">
              <a:lnSpc>
                <a:spcPct val="100000"/>
              </a:lnSpc>
              <a:spcBef>
                <a:spcPts val="0"/>
              </a:spcBef>
              <a:spcAft>
                <a:spcPts val="0"/>
              </a:spcAft>
              <a:buSzPts val="1100"/>
              <a:buChar char="●"/>
            </a:pPr>
            <a:r>
              <a:rPr lang="en"/>
              <a:t>In order for this to happen, we invite you as parents to meet with our staff in order to share some information about your child so that we have some prior information on them before they start</a:t>
            </a:r>
            <a:endParaRPr/>
          </a:p>
          <a:p>
            <a:pPr marL="457200" lvl="0" indent="-298450" algn="l" rtl="0">
              <a:lnSpc>
                <a:spcPct val="100000"/>
              </a:lnSpc>
              <a:spcBef>
                <a:spcPts val="0"/>
              </a:spcBef>
              <a:spcAft>
                <a:spcPts val="0"/>
              </a:spcAft>
              <a:buSzPts val="1100"/>
              <a:buChar char="●"/>
            </a:pPr>
            <a:r>
              <a:rPr lang="en"/>
              <a:t>Usually this would look like a home visit, but as the Pandemic has made this rather difficult and unrealistic, we have instead opted to inviting you and your child to our school.</a:t>
            </a:r>
            <a:endParaRPr/>
          </a:p>
          <a:p>
            <a:pPr marL="457200" lvl="0" indent="-298450" algn="l" rtl="0">
              <a:lnSpc>
                <a:spcPct val="100000"/>
              </a:lnSpc>
              <a:spcBef>
                <a:spcPts val="0"/>
              </a:spcBef>
              <a:spcAft>
                <a:spcPts val="0"/>
              </a:spcAft>
              <a:buSzPts val="1100"/>
              <a:buChar char="●"/>
            </a:pPr>
            <a:r>
              <a:rPr lang="en"/>
              <a:t>Here they can meet their teacher, explore the classroom and the outdoor area!</a:t>
            </a:r>
            <a:endParaRPr/>
          </a:p>
        </p:txBody>
      </p:sp>
      <p:sp>
        <p:nvSpPr>
          <p:cNvPr id="347" name="Google Shape;347;g3f0341dc000_0_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g3f0341dc000_0_2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98450" algn="l" rtl="0">
              <a:lnSpc>
                <a:spcPct val="100000"/>
              </a:lnSpc>
              <a:spcBef>
                <a:spcPts val="0"/>
              </a:spcBef>
              <a:spcAft>
                <a:spcPts val="0"/>
              </a:spcAft>
              <a:buSzPts val="1100"/>
              <a:buChar char="●"/>
            </a:pPr>
            <a:r>
              <a:rPr lang="en"/>
              <a:t>Before your child starts at our Nursery- we want to ensure that the transition to us is a smooth as possible</a:t>
            </a:r>
            <a:endParaRPr/>
          </a:p>
          <a:p>
            <a:pPr marL="457200" lvl="0" indent="-298450" algn="l" rtl="0">
              <a:lnSpc>
                <a:spcPct val="100000"/>
              </a:lnSpc>
              <a:spcBef>
                <a:spcPts val="0"/>
              </a:spcBef>
              <a:spcAft>
                <a:spcPts val="0"/>
              </a:spcAft>
              <a:buSzPts val="1100"/>
              <a:buChar char="●"/>
            </a:pPr>
            <a:r>
              <a:rPr lang="en"/>
              <a:t>In order for this to happen, we invite you as parents to meet with our staff in order to share some information about your child so that we have some prior information on them before they start</a:t>
            </a:r>
            <a:endParaRPr/>
          </a:p>
          <a:p>
            <a:pPr marL="457200" lvl="0" indent="-298450" algn="l" rtl="0">
              <a:lnSpc>
                <a:spcPct val="100000"/>
              </a:lnSpc>
              <a:spcBef>
                <a:spcPts val="0"/>
              </a:spcBef>
              <a:spcAft>
                <a:spcPts val="0"/>
              </a:spcAft>
              <a:buSzPts val="1100"/>
              <a:buChar char="●"/>
            </a:pPr>
            <a:r>
              <a:rPr lang="en"/>
              <a:t>Usually this would look like a home visit, but as the Pandemic has made this rather difficult and unrealistic, we have instead opted to inviting you and your child to our school.</a:t>
            </a:r>
            <a:endParaRPr/>
          </a:p>
          <a:p>
            <a:pPr marL="457200" lvl="0" indent="-298450" algn="l" rtl="0">
              <a:lnSpc>
                <a:spcPct val="100000"/>
              </a:lnSpc>
              <a:spcBef>
                <a:spcPts val="0"/>
              </a:spcBef>
              <a:spcAft>
                <a:spcPts val="0"/>
              </a:spcAft>
              <a:buSzPts val="1100"/>
              <a:buChar char="●"/>
            </a:pPr>
            <a:r>
              <a:rPr lang="en"/>
              <a:t>Here they can meet their teacher, explore the classroom and the outdoor area!</a:t>
            </a:r>
            <a:endParaRPr/>
          </a:p>
        </p:txBody>
      </p:sp>
      <p:sp>
        <p:nvSpPr>
          <p:cNvPr id="358" name="Google Shape;358;g3f0341dc000_0_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g3b658b5f56e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9" name="Google Shape;369;g3b658b5f56e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g3b658b5f56e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6" name="Google Shape;376;g3b658b5f56e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2"/>
        <p:cNvGrpSpPr/>
        <p:nvPr/>
      </p:nvGrpSpPr>
      <p:grpSpPr>
        <a:xfrm>
          <a:off x="0" y="0"/>
          <a:ext cx="0" cy="0"/>
          <a:chOff x="0" y="0"/>
          <a:chExt cx="0" cy="0"/>
        </a:xfrm>
      </p:grpSpPr>
      <p:sp>
        <p:nvSpPr>
          <p:cNvPr id="383" name="Google Shape;383;g3b658b5f56e_0_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4" name="Google Shape;384;g3b658b5f56e_0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
        <p:cNvGrpSpPr/>
        <p:nvPr/>
      </p:nvGrpSpPr>
      <p:grpSpPr>
        <a:xfrm>
          <a:off x="0" y="0"/>
          <a:ext cx="0" cy="0"/>
          <a:chOff x="0" y="0"/>
          <a:chExt cx="0" cy="0"/>
        </a:xfrm>
      </p:grpSpPr>
      <p:sp>
        <p:nvSpPr>
          <p:cNvPr id="10" name="Google Shape;10;p2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4"/>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3" name="Google Shape;13;p24"/>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4" name="Google Shape;14;p2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5"/>
        <p:cNvGrpSpPr/>
        <p:nvPr/>
      </p:nvGrpSpPr>
      <p:grpSpPr>
        <a:xfrm>
          <a:off x="0" y="0"/>
          <a:ext cx="0" cy="0"/>
          <a:chOff x="0" y="0"/>
          <a:chExt cx="0" cy="0"/>
        </a:xfrm>
      </p:grpSpPr>
      <p:sp>
        <p:nvSpPr>
          <p:cNvPr id="16" name="Google Shape;16;p25"/>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7" name="Google Shape;17;p2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8"/>
        <p:cNvGrpSpPr/>
        <p:nvPr/>
      </p:nvGrpSpPr>
      <p:grpSpPr>
        <a:xfrm>
          <a:off x="0" y="0"/>
          <a:ext cx="0" cy="0"/>
          <a:chOff x="0" y="0"/>
          <a:chExt cx="0" cy="0"/>
        </a:xfrm>
      </p:grpSpPr>
      <p:sp>
        <p:nvSpPr>
          <p:cNvPr id="19" name="Google Shape;19;p26"/>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0" name="Google Shape;20;p26"/>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21" name="Google Shape;21;p2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2"/>
        <p:cNvGrpSpPr/>
        <p:nvPr/>
      </p:nvGrpSpPr>
      <p:grpSpPr>
        <a:xfrm>
          <a:off x="0" y="0"/>
          <a:ext cx="0" cy="0"/>
          <a:chOff x="0" y="0"/>
          <a:chExt cx="0" cy="0"/>
        </a:xfrm>
      </p:grpSpPr>
      <p:sp>
        <p:nvSpPr>
          <p:cNvPr id="23" name="Google Shape;23;p2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4" name="Google Shape;24;p27"/>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5" name="Google Shape;25;p27"/>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6" name="Google Shape;26;p2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7"/>
        <p:cNvGrpSpPr/>
        <p:nvPr/>
      </p:nvGrpSpPr>
      <p:grpSpPr>
        <a:xfrm>
          <a:off x="0" y="0"/>
          <a:ext cx="0" cy="0"/>
          <a:chOff x="0" y="0"/>
          <a:chExt cx="0" cy="0"/>
        </a:xfrm>
      </p:grpSpPr>
      <p:sp>
        <p:nvSpPr>
          <p:cNvPr id="28" name="Google Shape;28;p28"/>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9" name="Google Shape;29;p2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0"/>
        <p:cNvGrpSpPr/>
        <p:nvPr/>
      </p:nvGrpSpPr>
      <p:grpSpPr>
        <a:xfrm>
          <a:off x="0" y="0"/>
          <a:ext cx="0" cy="0"/>
          <a:chOff x="0" y="0"/>
          <a:chExt cx="0" cy="0"/>
        </a:xfrm>
      </p:grpSpPr>
      <p:sp>
        <p:nvSpPr>
          <p:cNvPr id="31" name="Google Shape;31;p29"/>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2" name="Google Shape;32;p29"/>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3" name="Google Shape;33;p2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4"/>
        <p:cNvGrpSpPr/>
        <p:nvPr/>
      </p:nvGrpSpPr>
      <p:grpSpPr>
        <a:xfrm>
          <a:off x="0" y="0"/>
          <a:ext cx="0" cy="0"/>
          <a:chOff x="0" y="0"/>
          <a:chExt cx="0" cy="0"/>
        </a:xfrm>
      </p:grpSpPr>
      <p:sp>
        <p:nvSpPr>
          <p:cNvPr id="35" name="Google Shape;35;p30"/>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6" name="Google Shape;36;p3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7"/>
        <p:cNvGrpSpPr/>
        <p:nvPr/>
      </p:nvGrpSpPr>
      <p:grpSpPr>
        <a:xfrm>
          <a:off x="0" y="0"/>
          <a:ext cx="0" cy="0"/>
          <a:chOff x="0" y="0"/>
          <a:chExt cx="0" cy="0"/>
        </a:xfrm>
      </p:grpSpPr>
      <p:sp>
        <p:nvSpPr>
          <p:cNvPr id="38" name="Google Shape;38;p31"/>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 name="Google Shape;39;p31"/>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40" name="Google Shape;40;p31"/>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1" name="Google Shape;41;p31"/>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2" name="Google Shape;42;p3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3"/>
        <p:cNvGrpSpPr/>
        <p:nvPr/>
      </p:nvGrpSpPr>
      <p:grpSpPr>
        <a:xfrm>
          <a:off x="0" y="0"/>
          <a:ext cx="0" cy="0"/>
          <a:chOff x="0" y="0"/>
          <a:chExt cx="0" cy="0"/>
        </a:xfrm>
      </p:grpSpPr>
      <p:sp>
        <p:nvSpPr>
          <p:cNvPr id="44" name="Google Shape;44;p32"/>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45" name="Google Shape;45;p3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6"/>
        <p:cNvGrpSpPr/>
        <p:nvPr/>
      </p:nvGrpSpPr>
      <p:grpSpPr>
        <a:xfrm>
          <a:off x="0" y="0"/>
          <a:ext cx="0" cy="0"/>
          <a:chOff x="0" y="0"/>
          <a:chExt cx="0" cy="0"/>
        </a:xfrm>
      </p:grpSpPr>
      <p:sp>
        <p:nvSpPr>
          <p:cNvPr id="47" name="Google Shape;47;p33"/>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8" name="Google Shape;48;p33"/>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49" name="Google Shape;49;p3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6"/>
        <p:cNvGrpSpPr/>
        <p:nvPr/>
      </p:nvGrpSpPr>
      <p:grpSpPr>
        <a:xfrm>
          <a:off x="0" y="0"/>
          <a:ext cx="0" cy="0"/>
          <a:chOff x="0" y="0"/>
          <a:chExt cx="0" cy="0"/>
        </a:xfrm>
      </p:grpSpPr>
      <p:sp>
        <p:nvSpPr>
          <p:cNvPr id="57" name="Google Shape;57;p2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8" name="Google Shape;58;p2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9" name="Google Shape;59;p2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60"/>
        <p:cNvGrpSpPr/>
        <p:nvPr/>
      </p:nvGrpSpPr>
      <p:grpSpPr>
        <a:xfrm>
          <a:off x="0" y="0"/>
          <a:ext cx="0" cy="0"/>
          <a:chOff x="0" y="0"/>
          <a:chExt cx="0" cy="0"/>
        </a:xfrm>
      </p:grpSpPr>
      <p:sp>
        <p:nvSpPr>
          <p:cNvPr id="61" name="Google Shape;61;p34"/>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Calibri"/>
              <a:buNone/>
              <a:defRPr sz="45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62" name="Google Shape;62;p34"/>
          <p:cNvSpPr txBox="1">
            <a:spLocks noGrp="1"/>
          </p:cNvSpPr>
          <p:nvPr>
            <p:ph type="subTitle" idx="1"/>
          </p:nvPr>
        </p:nvSpPr>
        <p:spPr>
          <a:xfrm>
            <a:off x="1143000" y="2701528"/>
            <a:ext cx="6858000" cy="1241700"/>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63" name="Google Shape;63;p34"/>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64" name="Google Shape;64;p34"/>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65" name="Google Shape;65;p3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6"/>
        <p:cNvGrpSpPr/>
        <p:nvPr/>
      </p:nvGrpSpPr>
      <p:grpSpPr>
        <a:xfrm>
          <a:off x="0" y="0"/>
          <a:ext cx="0" cy="0"/>
          <a:chOff x="0" y="0"/>
          <a:chExt cx="0" cy="0"/>
        </a:xfrm>
      </p:grpSpPr>
      <p:sp>
        <p:nvSpPr>
          <p:cNvPr id="67" name="Google Shape;67;p35"/>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68" name="Google Shape;68;p35"/>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9" name="Google Shape;69;p35"/>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0" name="Google Shape;70;p35"/>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1" name="Google Shape;71;p35"/>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2"/>
        <p:cNvGrpSpPr/>
        <p:nvPr/>
      </p:nvGrpSpPr>
      <p:grpSpPr>
        <a:xfrm>
          <a:off x="0" y="0"/>
          <a:ext cx="0" cy="0"/>
          <a:chOff x="0" y="0"/>
          <a:chExt cx="0" cy="0"/>
        </a:xfrm>
      </p:grpSpPr>
      <p:sp>
        <p:nvSpPr>
          <p:cNvPr id="73" name="Google Shape;73;p36"/>
          <p:cNvSpPr txBox="1">
            <a:spLocks noGrp="1"/>
          </p:cNvSpPr>
          <p:nvPr>
            <p:ph type="title"/>
          </p:nvPr>
        </p:nvSpPr>
        <p:spPr>
          <a:xfrm>
            <a:off x="623888" y="1282304"/>
            <a:ext cx="7886700" cy="21396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Calibri"/>
              <a:buNone/>
              <a:defRPr sz="45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4" name="Google Shape;74;p36"/>
          <p:cNvSpPr txBox="1">
            <a:spLocks noGrp="1"/>
          </p:cNvSpPr>
          <p:nvPr>
            <p:ph type="body" idx="1"/>
          </p:nvPr>
        </p:nvSpPr>
        <p:spPr>
          <a:xfrm>
            <a:off x="623888" y="3442097"/>
            <a:ext cx="7886700" cy="11253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75" name="Google Shape;75;p36"/>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6" name="Google Shape;76;p36"/>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7" name="Google Shape;77;p36"/>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78"/>
        <p:cNvGrpSpPr/>
        <p:nvPr/>
      </p:nvGrpSpPr>
      <p:grpSpPr>
        <a:xfrm>
          <a:off x="0" y="0"/>
          <a:ext cx="0" cy="0"/>
          <a:chOff x="0" y="0"/>
          <a:chExt cx="0" cy="0"/>
        </a:xfrm>
      </p:grpSpPr>
      <p:sp>
        <p:nvSpPr>
          <p:cNvPr id="79" name="Google Shape;79;p37"/>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80" name="Google Shape;80;p37"/>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1" name="Google Shape;81;p37"/>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2" name="Google Shape;82;p37"/>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83" name="Google Shape;83;p37"/>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84" name="Google Shape;84;p37"/>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85"/>
        <p:cNvGrpSpPr/>
        <p:nvPr/>
      </p:nvGrpSpPr>
      <p:grpSpPr>
        <a:xfrm>
          <a:off x="0" y="0"/>
          <a:ext cx="0" cy="0"/>
          <a:chOff x="0" y="0"/>
          <a:chExt cx="0" cy="0"/>
        </a:xfrm>
      </p:grpSpPr>
      <p:sp>
        <p:nvSpPr>
          <p:cNvPr id="86" name="Google Shape;86;p38"/>
          <p:cNvSpPr txBox="1">
            <a:spLocks noGrp="1"/>
          </p:cNvSpPr>
          <p:nvPr>
            <p:ph type="title"/>
          </p:nvPr>
        </p:nvSpPr>
        <p:spPr>
          <a:xfrm>
            <a:off x="629841"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87" name="Google Shape;87;p38"/>
          <p:cNvSpPr txBox="1">
            <a:spLocks noGrp="1"/>
          </p:cNvSpPr>
          <p:nvPr>
            <p:ph type="body" idx="1"/>
          </p:nvPr>
        </p:nvSpPr>
        <p:spPr>
          <a:xfrm>
            <a:off x="629841" y="1260872"/>
            <a:ext cx="3868500" cy="618000"/>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88" name="Google Shape;88;p38"/>
          <p:cNvSpPr txBox="1">
            <a:spLocks noGrp="1"/>
          </p:cNvSpPr>
          <p:nvPr>
            <p:ph type="body" idx="2"/>
          </p:nvPr>
        </p:nvSpPr>
        <p:spPr>
          <a:xfrm>
            <a:off x="629841" y="1878806"/>
            <a:ext cx="3868500" cy="27636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9" name="Google Shape;89;p38"/>
          <p:cNvSpPr txBox="1">
            <a:spLocks noGrp="1"/>
          </p:cNvSpPr>
          <p:nvPr>
            <p:ph type="body" idx="3"/>
          </p:nvPr>
        </p:nvSpPr>
        <p:spPr>
          <a:xfrm>
            <a:off x="4629150" y="1260872"/>
            <a:ext cx="3887400" cy="618000"/>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90" name="Google Shape;90;p38"/>
          <p:cNvSpPr txBox="1">
            <a:spLocks noGrp="1"/>
          </p:cNvSpPr>
          <p:nvPr>
            <p:ph type="body" idx="4"/>
          </p:nvPr>
        </p:nvSpPr>
        <p:spPr>
          <a:xfrm>
            <a:off x="4629150" y="1878806"/>
            <a:ext cx="3887400" cy="27636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1" name="Google Shape;91;p38"/>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92" name="Google Shape;92;p38"/>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93" name="Google Shape;93;p38"/>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4"/>
        <p:cNvGrpSpPr/>
        <p:nvPr/>
      </p:nvGrpSpPr>
      <p:grpSpPr>
        <a:xfrm>
          <a:off x="0" y="0"/>
          <a:ext cx="0" cy="0"/>
          <a:chOff x="0" y="0"/>
          <a:chExt cx="0" cy="0"/>
        </a:xfrm>
      </p:grpSpPr>
      <p:sp>
        <p:nvSpPr>
          <p:cNvPr id="95" name="Google Shape;95;p39"/>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96" name="Google Shape;96;p39"/>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97" name="Google Shape;97;p39"/>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98" name="Google Shape;98;p39"/>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99"/>
        <p:cNvGrpSpPr/>
        <p:nvPr/>
      </p:nvGrpSpPr>
      <p:grpSpPr>
        <a:xfrm>
          <a:off x="0" y="0"/>
          <a:ext cx="0" cy="0"/>
          <a:chOff x="0" y="0"/>
          <a:chExt cx="0" cy="0"/>
        </a:xfrm>
      </p:grpSpPr>
      <p:sp>
        <p:nvSpPr>
          <p:cNvPr id="100" name="Google Shape;100;p40"/>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01" name="Google Shape;101;p40"/>
          <p:cNvSpPr txBox="1">
            <a:spLocks noGrp="1"/>
          </p:cNvSpPr>
          <p:nvPr>
            <p:ph type="body" idx="1"/>
          </p:nvPr>
        </p:nvSpPr>
        <p:spPr>
          <a:xfrm>
            <a:off x="3887391" y="740569"/>
            <a:ext cx="4629300" cy="3655200"/>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102" name="Google Shape;102;p40"/>
          <p:cNvSpPr txBox="1">
            <a:spLocks noGrp="1"/>
          </p:cNvSpPr>
          <p:nvPr>
            <p:ph type="body" idx="2"/>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03" name="Google Shape;103;p40"/>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04" name="Google Shape;104;p40"/>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05" name="Google Shape;105;p40"/>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06"/>
        <p:cNvGrpSpPr/>
        <p:nvPr/>
      </p:nvGrpSpPr>
      <p:grpSpPr>
        <a:xfrm>
          <a:off x="0" y="0"/>
          <a:ext cx="0" cy="0"/>
          <a:chOff x="0" y="0"/>
          <a:chExt cx="0" cy="0"/>
        </a:xfrm>
      </p:grpSpPr>
      <p:sp>
        <p:nvSpPr>
          <p:cNvPr id="107" name="Google Shape;107;p41"/>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08" name="Google Shape;108;p41"/>
          <p:cNvSpPr>
            <a:spLocks noGrp="1"/>
          </p:cNvSpPr>
          <p:nvPr>
            <p:ph type="pic" idx="2"/>
          </p:nvPr>
        </p:nvSpPr>
        <p:spPr>
          <a:xfrm>
            <a:off x="3887391" y="740569"/>
            <a:ext cx="4629300" cy="3655200"/>
          </a:xfrm>
          <a:prstGeom prst="rect">
            <a:avLst/>
          </a:prstGeom>
          <a:noFill/>
          <a:ln>
            <a:noFill/>
          </a:ln>
        </p:spPr>
      </p:sp>
      <p:sp>
        <p:nvSpPr>
          <p:cNvPr id="109" name="Google Shape;109;p41"/>
          <p:cNvSpPr txBox="1">
            <a:spLocks noGrp="1"/>
          </p:cNvSpPr>
          <p:nvPr>
            <p:ph type="body" idx="1"/>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10" name="Google Shape;110;p41"/>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1" name="Google Shape;111;p41"/>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2" name="Google Shape;112;p41"/>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13"/>
        <p:cNvGrpSpPr/>
        <p:nvPr/>
      </p:nvGrpSpPr>
      <p:grpSpPr>
        <a:xfrm>
          <a:off x="0" y="0"/>
          <a:ext cx="0" cy="0"/>
          <a:chOff x="0" y="0"/>
          <a:chExt cx="0" cy="0"/>
        </a:xfrm>
      </p:grpSpPr>
      <p:sp>
        <p:nvSpPr>
          <p:cNvPr id="114" name="Google Shape;114;p42"/>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5" name="Google Shape;115;p42"/>
          <p:cNvSpPr txBox="1">
            <a:spLocks noGrp="1"/>
          </p:cNvSpPr>
          <p:nvPr>
            <p:ph type="body" idx="1"/>
          </p:nvPr>
        </p:nvSpPr>
        <p:spPr>
          <a:xfrm rot="5400000">
            <a:off x="2940300" y="-942431"/>
            <a:ext cx="3263400"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6" name="Google Shape;116;p42"/>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7" name="Google Shape;117;p42"/>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8" name="Google Shape;118;p42"/>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19"/>
        <p:cNvGrpSpPr/>
        <p:nvPr/>
      </p:nvGrpSpPr>
      <p:grpSpPr>
        <a:xfrm>
          <a:off x="0" y="0"/>
          <a:ext cx="0" cy="0"/>
          <a:chOff x="0" y="0"/>
          <a:chExt cx="0" cy="0"/>
        </a:xfrm>
      </p:grpSpPr>
      <p:sp>
        <p:nvSpPr>
          <p:cNvPr id="120" name="Google Shape;120;p43"/>
          <p:cNvSpPr txBox="1">
            <a:spLocks noGrp="1"/>
          </p:cNvSpPr>
          <p:nvPr>
            <p:ph type="title"/>
          </p:nvPr>
        </p:nvSpPr>
        <p:spPr>
          <a:xfrm rot="5400000">
            <a:off x="5350050" y="1467544"/>
            <a:ext cx="4359000" cy="1971600"/>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21" name="Google Shape;121;p43"/>
          <p:cNvSpPr txBox="1">
            <a:spLocks noGrp="1"/>
          </p:cNvSpPr>
          <p:nvPr>
            <p:ph type="body" idx="1"/>
          </p:nvPr>
        </p:nvSpPr>
        <p:spPr>
          <a:xfrm rot="5400000">
            <a:off x="1349475" y="-447056"/>
            <a:ext cx="4359000" cy="58008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22" name="Google Shape;122;p43"/>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23" name="Google Shape;123;p43"/>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24" name="Google Shape;124;p4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FFF2CC"/>
        </a:solidFill>
        <a:effectLst/>
      </p:bgPr>
    </p:bg>
    <p:spTree>
      <p:nvGrpSpPr>
        <p:cNvPr id="1" name="Shape 5"/>
        <p:cNvGrpSpPr/>
        <p:nvPr/>
      </p:nvGrpSpPr>
      <p:grpSpPr>
        <a:xfrm>
          <a:off x="0" y="0"/>
          <a:ext cx="0" cy="0"/>
          <a:chOff x="0" y="0"/>
          <a:chExt cx="0" cy="0"/>
        </a:xfrm>
      </p:grpSpPr>
      <p:sp>
        <p:nvSpPr>
          <p:cNvPr id="6" name="Google Shape;6;p20"/>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20"/>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2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2CC"/>
        </a:solidFill>
        <a:effectLst/>
      </p:bgPr>
    </p:bg>
    <p:spTree>
      <p:nvGrpSpPr>
        <p:cNvPr id="1" name="Shape 50"/>
        <p:cNvGrpSpPr/>
        <p:nvPr/>
      </p:nvGrpSpPr>
      <p:grpSpPr>
        <a:xfrm>
          <a:off x="0" y="0"/>
          <a:ext cx="0" cy="0"/>
          <a:chOff x="0" y="0"/>
          <a:chExt cx="0" cy="0"/>
        </a:xfrm>
      </p:grpSpPr>
      <p:sp>
        <p:nvSpPr>
          <p:cNvPr id="51" name="Google Shape;51;p22"/>
          <p:cNvSpPr txBox="1">
            <a:spLocks noGrp="1"/>
          </p:cNvSpPr>
          <p:nvPr>
            <p:ph type="title"/>
          </p:nvPr>
        </p:nvSpPr>
        <p:spPr>
          <a:xfrm>
            <a:off x="628650" y="273844"/>
            <a:ext cx="7886700" cy="994200"/>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52" name="Google Shape;52;p22"/>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53" name="Google Shape;53;p22"/>
          <p:cNvSpPr txBox="1">
            <a:spLocks noGrp="1"/>
          </p:cNvSpPr>
          <p:nvPr>
            <p:ph type="dt" idx="10"/>
          </p:nvPr>
        </p:nvSpPr>
        <p:spPr>
          <a:xfrm>
            <a:off x="628650" y="4767263"/>
            <a:ext cx="2057400" cy="273900"/>
          </a:xfrm>
          <a:prstGeom prst="rect">
            <a:avLst/>
          </a:prstGeom>
          <a:noFill/>
          <a:ln>
            <a:noFill/>
          </a:ln>
        </p:spPr>
        <p:txBody>
          <a:bodyPr spcFirstLastPara="1" wrap="square" lIns="68575" tIns="34275" rIns="68575" bIns="34275" anchor="ctr" anchorCtr="0">
            <a:noAutofit/>
          </a:bodyPr>
          <a:lstStyle>
            <a:lvl1pPr marR="0" lvl="0" algn="l"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54" name="Google Shape;54;p22"/>
          <p:cNvSpPr txBox="1">
            <a:spLocks noGrp="1"/>
          </p:cNvSpPr>
          <p:nvPr>
            <p:ph type="ftr" idx="11"/>
          </p:nvPr>
        </p:nvSpPr>
        <p:spPr>
          <a:xfrm>
            <a:off x="3028950" y="4767263"/>
            <a:ext cx="3086100" cy="273900"/>
          </a:xfrm>
          <a:prstGeom prst="rect">
            <a:avLst/>
          </a:prstGeom>
          <a:noFill/>
          <a:ln>
            <a:noFill/>
          </a:ln>
        </p:spPr>
        <p:txBody>
          <a:bodyPr spcFirstLastPara="1" wrap="square" lIns="68575" tIns="34275" rIns="68575" bIns="34275" anchor="ctr" anchorCtr="0">
            <a:noAutofit/>
          </a:bodyPr>
          <a:lstStyle>
            <a:lvl1pPr marR="0" lvl="0" algn="ctr"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55" name="Google Shape;55;p22"/>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image" Target="../media/image1.png"/><Relationship Id="rId7"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g"/><Relationship Id="rId11" Type="http://schemas.openxmlformats.org/officeDocument/2006/relationships/image" Target="../media/image9.jpg"/><Relationship Id="rId5" Type="http://schemas.openxmlformats.org/officeDocument/2006/relationships/image" Target="../media/image3.jpg"/><Relationship Id="rId10" Type="http://schemas.openxmlformats.org/officeDocument/2006/relationships/image" Target="../media/image8.jpg"/><Relationship Id="rId4" Type="http://schemas.openxmlformats.org/officeDocument/2006/relationships/image" Target="../media/image2.jpg"/><Relationship Id="rId9" Type="http://schemas.openxmlformats.org/officeDocument/2006/relationships/image" Target="../media/image7.jp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jp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6.jp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5.jpg"/><Relationship Id="rId5" Type="http://schemas.openxmlformats.org/officeDocument/2006/relationships/image" Target="../media/image14.jpg"/><Relationship Id="rId4" Type="http://schemas.openxmlformats.org/officeDocument/2006/relationships/image" Target="../media/image13.jp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0.jp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image" Target="../media/image17.jp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1.png"/><Relationship Id="rId7"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2.xml"/><Relationship Id="rId5" Type="http://schemas.openxmlformats.org/officeDocument/2006/relationships/image" Target="../media/image29.jpg"/><Relationship Id="rId4" Type="http://schemas.openxmlformats.org/officeDocument/2006/relationships/image" Target="../media/image28.jp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2.xml"/><Relationship Id="rId5" Type="http://schemas.openxmlformats.org/officeDocument/2006/relationships/image" Target="../media/image31.png"/><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2.xml"/><Relationship Id="rId5" Type="http://schemas.openxmlformats.org/officeDocument/2006/relationships/image" Target="../media/image33.jpg"/><Relationship Id="rId4" Type="http://schemas.openxmlformats.org/officeDocument/2006/relationships/image" Target="../media/image32.jp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35.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1"/>
          <p:cNvSpPr/>
          <p:nvPr/>
        </p:nvSpPr>
        <p:spPr>
          <a:xfrm>
            <a:off x="-199758" y="316457"/>
            <a:ext cx="9645900" cy="589800"/>
          </a:xfrm>
          <a:prstGeom prst="rect">
            <a:avLst/>
          </a:prstGeom>
          <a:solidFill>
            <a:srgbClr val="FF0000"/>
          </a:solidFill>
          <a:ln w="12700" cap="flat" cmpd="sng">
            <a:solidFill>
              <a:srgbClr val="FF0000"/>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130" name="Google Shape;130;p1"/>
          <p:cNvPicPr preferRelativeResize="0"/>
          <p:nvPr/>
        </p:nvPicPr>
        <p:blipFill rotWithShape="1">
          <a:blip r:embed="rId3">
            <a:alphaModFix/>
          </a:blip>
          <a:srcRect/>
          <a:stretch/>
        </p:blipFill>
        <p:spPr>
          <a:xfrm>
            <a:off x="173008" y="177853"/>
            <a:ext cx="923250" cy="866869"/>
          </a:xfrm>
          <a:prstGeom prst="rect">
            <a:avLst/>
          </a:prstGeom>
          <a:noFill/>
          <a:ln>
            <a:noFill/>
          </a:ln>
        </p:spPr>
      </p:pic>
      <p:sp>
        <p:nvSpPr>
          <p:cNvPr id="131" name="Google Shape;131;p1"/>
          <p:cNvSpPr txBox="1"/>
          <p:nvPr/>
        </p:nvSpPr>
        <p:spPr>
          <a:xfrm>
            <a:off x="0" y="367658"/>
            <a:ext cx="9144000" cy="4848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2700"/>
              <a:buFont typeface="Arial"/>
              <a:buNone/>
            </a:pPr>
            <a:r>
              <a:rPr lang="en" sz="2700" b="0" i="0" u="none" strike="noStrike" cap="none">
                <a:solidFill>
                  <a:schemeClr val="dk1"/>
                </a:solidFill>
                <a:latin typeface="Comic Sans MS"/>
                <a:ea typeface="Comic Sans MS"/>
                <a:cs typeface="Comic Sans MS"/>
                <a:sym typeface="Comic Sans MS"/>
              </a:rPr>
              <a:t>St Bernadette Catholic Primary School</a:t>
            </a:r>
            <a:endParaRPr sz="1100" b="0" i="0" u="none" strike="noStrike" cap="none">
              <a:solidFill>
                <a:srgbClr val="000000"/>
              </a:solidFill>
              <a:latin typeface="Arial"/>
              <a:ea typeface="Arial"/>
              <a:cs typeface="Arial"/>
              <a:sym typeface="Arial"/>
            </a:endParaRPr>
          </a:p>
        </p:txBody>
      </p:sp>
      <p:sp>
        <p:nvSpPr>
          <p:cNvPr id="132" name="Google Shape;132;p1"/>
          <p:cNvSpPr/>
          <p:nvPr/>
        </p:nvSpPr>
        <p:spPr>
          <a:xfrm>
            <a:off x="1" y="957317"/>
            <a:ext cx="9144000" cy="2307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b="0" i="1" u="none" strike="noStrike" cap="none">
                <a:solidFill>
                  <a:srgbClr val="000000"/>
                </a:solidFill>
                <a:latin typeface="Comic Sans MS"/>
                <a:ea typeface="Comic Sans MS"/>
                <a:cs typeface="Comic Sans MS"/>
                <a:sym typeface="Comic Sans MS"/>
              </a:rPr>
              <a:t>“Learning to grow in knowledge, faith and love through friendship with Jesus and Mary.”</a:t>
            </a:r>
            <a:endParaRPr sz="1100" b="0" i="0" u="none" strike="noStrike" cap="none">
              <a:solidFill>
                <a:schemeClr val="dk1"/>
              </a:solidFill>
              <a:latin typeface="Comic Sans MS"/>
              <a:ea typeface="Comic Sans MS"/>
              <a:cs typeface="Comic Sans MS"/>
              <a:sym typeface="Comic Sans MS"/>
            </a:endParaRPr>
          </a:p>
        </p:txBody>
      </p:sp>
      <p:sp>
        <p:nvSpPr>
          <p:cNvPr id="133" name="Google Shape;133;p1"/>
          <p:cNvSpPr txBox="1"/>
          <p:nvPr/>
        </p:nvSpPr>
        <p:spPr>
          <a:xfrm>
            <a:off x="-1" y="1413038"/>
            <a:ext cx="9144000" cy="4386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 sz="2400" b="1" i="0" u="sng" strike="noStrike" cap="none">
                <a:solidFill>
                  <a:schemeClr val="dk1"/>
                </a:solidFill>
                <a:latin typeface="Comic Sans MS"/>
                <a:ea typeface="Comic Sans MS"/>
                <a:cs typeface="Comic Sans MS"/>
                <a:sym typeface="Comic Sans MS"/>
              </a:rPr>
              <a:t>Welcome </a:t>
            </a:r>
            <a:r>
              <a:rPr lang="en" sz="2400" b="1" u="sng">
                <a:solidFill>
                  <a:schemeClr val="dk1"/>
                </a:solidFill>
                <a:latin typeface="Comic Sans MS"/>
                <a:ea typeface="Comic Sans MS"/>
                <a:cs typeface="Comic Sans MS"/>
                <a:sym typeface="Comic Sans MS"/>
              </a:rPr>
              <a:t>to </a:t>
            </a:r>
            <a:r>
              <a:rPr lang="en" sz="2400" b="1" i="0" u="sng" strike="noStrike" cap="none">
                <a:solidFill>
                  <a:schemeClr val="dk1"/>
                </a:solidFill>
                <a:latin typeface="Comic Sans MS"/>
                <a:ea typeface="Comic Sans MS"/>
                <a:cs typeface="Comic Sans MS"/>
                <a:sym typeface="Comic Sans MS"/>
              </a:rPr>
              <a:t>Nursery</a:t>
            </a:r>
            <a:endParaRPr sz="1100" b="0" i="0" u="none" strike="noStrike" cap="none">
              <a:solidFill>
                <a:srgbClr val="000000"/>
              </a:solidFill>
              <a:latin typeface="Arial"/>
              <a:ea typeface="Arial"/>
              <a:cs typeface="Arial"/>
              <a:sym typeface="Arial"/>
            </a:endParaRPr>
          </a:p>
        </p:txBody>
      </p:sp>
      <p:pic>
        <p:nvPicPr>
          <p:cNvPr id="134" name="Google Shape;134;p1"/>
          <p:cNvPicPr preferRelativeResize="0"/>
          <p:nvPr/>
        </p:nvPicPr>
        <p:blipFill rotWithShape="1">
          <a:blip r:embed="rId4">
            <a:alphaModFix/>
          </a:blip>
          <a:srcRect/>
          <a:stretch/>
        </p:blipFill>
        <p:spPr>
          <a:xfrm>
            <a:off x="2596910" y="3587637"/>
            <a:ext cx="1837345" cy="1378009"/>
          </a:xfrm>
          <a:prstGeom prst="rect">
            <a:avLst/>
          </a:prstGeom>
          <a:noFill/>
          <a:ln>
            <a:noFill/>
          </a:ln>
        </p:spPr>
      </p:pic>
      <p:pic>
        <p:nvPicPr>
          <p:cNvPr id="135" name="Google Shape;135;p1"/>
          <p:cNvPicPr preferRelativeResize="0"/>
          <p:nvPr/>
        </p:nvPicPr>
        <p:blipFill rotWithShape="1">
          <a:blip r:embed="rId5">
            <a:alphaModFix/>
          </a:blip>
          <a:srcRect/>
          <a:stretch/>
        </p:blipFill>
        <p:spPr>
          <a:xfrm>
            <a:off x="572566" y="2030624"/>
            <a:ext cx="1837345" cy="1378009"/>
          </a:xfrm>
          <a:prstGeom prst="rect">
            <a:avLst/>
          </a:prstGeom>
          <a:noFill/>
          <a:ln>
            <a:noFill/>
          </a:ln>
        </p:spPr>
      </p:pic>
      <p:pic>
        <p:nvPicPr>
          <p:cNvPr id="136" name="Google Shape;136;p1"/>
          <p:cNvPicPr preferRelativeResize="0"/>
          <p:nvPr/>
        </p:nvPicPr>
        <p:blipFill rotWithShape="1">
          <a:blip r:embed="rId6">
            <a:alphaModFix/>
          </a:blip>
          <a:srcRect/>
          <a:stretch/>
        </p:blipFill>
        <p:spPr>
          <a:xfrm>
            <a:off x="4621255" y="2030624"/>
            <a:ext cx="1837345" cy="1378009"/>
          </a:xfrm>
          <a:prstGeom prst="rect">
            <a:avLst/>
          </a:prstGeom>
          <a:noFill/>
          <a:ln>
            <a:noFill/>
          </a:ln>
        </p:spPr>
      </p:pic>
      <p:pic>
        <p:nvPicPr>
          <p:cNvPr id="137" name="Google Shape;137;p1"/>
          <p:cNvPicPr preferRelativeResize="0"/>
          <p:nvPr/>
        </p:nvPicPr>
        <p:blipFill rotWithShape="1">
          <a:blip r:embed="rId7">
            <a:alphaModFix/>
          </a:blip>
          <a:srcRect/>
          <a:stretch/>
        </p:blipFill>
        <p:spPr>
          <a:xfrm>
            <a:off x="572567" y="3587637"/>
            <a:ext cx="1837345" cy="1378009"/>
          </a:xfrm>
          <a:prstGeom prst="rect">
            <a:avLst/>
          </a:prstGeom>
          <a:noFill/>
          <a:ln>
            <a:noFill/>
          </a:ln>
        </p:spPr>
      </p:pic>
      <p:pic>
        <p:nvPicPr>
          <p:cNvPr id="138" name="Google Shape;138;p1"/>
          <p:cNvPicPr preferRelativeResize="0"/>
          <p:nvPr/>
        </p:nvPicPr>
        <p:blipFill rotWithShape="1">
          <a:blip r:embed="rId8">
            <a:alphaModFix/>
          </a:blip>
          <a:srcRect/>
          <a:stretch/>
        </p:blipFill>
        <p:spPr>
          <a:xfrm>
            <a:off x="4621252" y="3587637"/>
            <a:ext cx="1837344" cy="1378008"/>
          </a:xfrm>
          <a:prstGeom prst="rect">
            <a:avLst/>
          </a:prstGeom>
          <a:noFill/>
          <a:ln>
            <a:noFill/>
          </a:ln>
        </p:spPr>
      </p:pic>
      <p:pic>
        <p:nvPicPr>
          <p:cNvPr id="139" name="Google Shape;139;p1"/>
          <p:cNvPicPr preferRelativeResize="0"/>
          <p:nvPr/>
        </p:nvPicPr>
        <p:blipFill rotWithShape="1">
          <a:blip r:embed="rId9">
            <a:alphaModFix/>
          </a:blip>
          <a:srcRect/>
          <a:stretch/>
        </p:blipFill>
        <p:spPr>
          <a:xfrm>
            <a:off x="2596910" y="2030624"/>
            <a:ext cx="1837344" cy="1378008"/>
          </a:xfrm>
          <a:prstGeom prst="rect">
            <a:avLst/>
          </a:prstGeom>
          <a:noFill/>
          <a:ln>
            <a:noFill/>
          </a:ln>
        </p:spPr>
      </p:pic>
      <p:pic>
        <p:nvPicPr>
          <p:cNvPr id="140" name="Google Shape;140;p1"/>
          <p:cNvPicPr preferRelativeResize="0"/>
          <p:nvPr/>
        </p:nvPicPr>
        <p:blipFill rotWithShape="1">
          <a:blip r:embed="rId10">
            <a:alphaModFix/>
          </a:blip>
          <a:srcRect/>
          <a:stretch/>
        </p:blipFill>
        <p:spPr>
          <a:xfrm>
            <a:off x="6645595" y="3587636"/>
            <a:ext cx="1835843" cy="1376882"/>
          </a:xfrm>
          <a:prstGeom prst="rect">
            <a:avLst/>
          </a:prstGeom>
          <a:noFill/>
          <a:ln>
            <a:noFill/>
          </a:ln>
        </p:spPr>
      </p:pic>
      <p:pic>
        <p:nvPicPr>
          <p:cNvPr id="141" name="Google Shape;141;p1"/>
          <p:cNvPicPr preferRelativeResize="0"/>
          <p:nvPr/>
        </p:nvPicPr>
        <p:blipFill rotWithShape="1">
          <a:blip r:embed="rId11">
            <a:alphaModFix/>
          </a:blip>
          <a:srcRect/>
          <a:stretch/>
        </p:blipFill>
        <p:spPr>
          <a:xfrm>
            <a:off x="6645599" y="2031750"/>
            <a:ext cx="1835845" cy="1376884"/>
          </a:xfrm>
          <a:prstGeom prst="rect">
            <a:avLst/>
          </a:prstGeom>
          <a:noFill/>
          <a:ln>
            <a:noFill/>
          </a:ln>
        </p:spPr>
      </p:pic>
      <p:sp>
        <p:nvSpPr>
          <p:cNvPr id="142" name="Google Shape;142;p1"/>
          <p:cNvSpPr txBox="1"/>
          <p:nvPr/>
        </p:nvSpPr>
        <p:spPr>
          <a:xfrm>
            <a:off x="704923" y="4645689"/>
            <a:ext cx="1490100" cy="238500"/>
          </a:xfrm>
          <a:prstGeom prst="rect">
            <a:avLst/>
          </a:prstGeom>
          <a:solidFill>
            <a:schemeClr val="lt1"/>
          </a:solid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 sz="1100" b="1" i="1" u="none" strike="noStrike" cap="none">
                <a:solidFill>
                  <a:srgbClr val="FF0000"/>
                </a:solidFill>
                <a:latin typeface="Comic Sans MS"/>
                <a:ea typeface="Comic Sans MS"/>
                <a:cs typeface="Comic Sans MS"/>
                <a:sym typeface="Comic Sans MS"/>
              </a:rPr>
              <a:t>Writing Words</a:t>
            </a:r>
            <a:endParaRPr sz="1100" b="0" i="0" u="none" strike="noStrike" cap="none">
              <a:solidFill>
                <a:srgbClr val="000000"/>
              </a:solidFill>
              <a:latin typeface="Arial"/>
              <a:ea typeface="Arial"/>
              <a:cs typeface="Arial"/>
              <a:sym typeface="Arial"/>
            </a:endParaRPr>
          </a:p>
        </p:txBody>
      </p:sp>
      <p:sp>
        <p:nvSpPr>
          <p:cNvPr id="143" name="Google Shape;143;p1"/>
          <p:cNvSpPr txBox="1"/>
          <p:nvPr/>
        </p:nvSpPr>
        <p:spPr>
          <a:xfrm>
            <a:off x="704923" y="3106946"/>
            <a:ext cx="1490100" cy="238500"/>
          </a:xfrm>
          <a:prstGeom prst="rect">
            <a:avLst/>
          </a:prstGeom>
          <a:solidFill>
            <a:schemeClr val="lt1"/>
          </a:solid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 sz="1100" b="1" i="1" u="none" strike="noStrike" cap="none">
                <a:solidFill>
                  <a:srgbClr val="FF0000"/>
                </a:solidFill>
                <a:latin typeface="Comic Sans MS"/>
                <a:ea typeface="Comic Sans MS"/>
                <a:cs typeface="Comic Sans MS"/>
                <a:sym typeface="Comic Sans MS"/>
              </a:rPr>
              <a:t>Birthday Tea Party</a:t>
            </a:r>
            <a:endParaRPr sz="1100" b="0" i="0" u="none" strike="noStrike" cap="none">
              <a:solidFill>
                <a:srgbClr val="000000"/>
              </a:solidFill>
              <a:latin typeface="Arial"/>
              <a:ea typeface="Arial"/>
              <a:cs typeface="Arial"/>
              <a:sym typeface="Arial"/>
            </a:endParaRPr>
          </a:p>
        </p:txBody>
      </p:sp>
      <p:sp>
        <p:nvSpPr>
          <p:cNvPr id="144" name="Google Shape;144;p1"/>
          <p:cNvSpPr txBox="1"/>
          <p:nvPr/>
        </p:nvSpPr>
        <p:spPr>
          <a:xfrm>
            <a:off x="2770642" y="4660426"/>
            <a:ext cx="1490100" cy="238500"/>
          </a:xfrm>
          <a:prstGeom prst="rect">
            <a:avLst/>
          </a:prstGeom>
          <a:solidFill>
            <a:schemeClr val="lt1"/>
          </a:solid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 sz="1100" b="1" i="1" u="none" strike="noStrike" cap="none">
                <a:solidFill>
                  <a:srgbClr val="FF0000"/>
                </a:solidFill>
                <a:latin typeface="Comic Sans MS"/>
                <a:ea typeface="Comic Sans MS"/>
                <a:cs typeface="Comic Sans MS"/>
                <a:sym typeface="Comic Sans MS"/>
              </a:rPr>
              <a:t>Messy Play!</a:t>
            </a:r>
            <a:endParaRPr sz="1100" b="0" i="0" u="none" strike="noStrike" cap="none">
              <a:solidFill>
                <a:srgbClr val="000000"/>
              </a:solidFill>
              <a:latin typeface="Arial"/>
              <a:ea typeface="Arial"/>
              <a:cs typeface="Arial"/>
              <a:sym typeface="Arial"/>
            </a:endParaRPr>
          </a:p>
        </p:txBody>
      </p:sp>
      <p:sp>
        <p:nvSpPr>
          <p:cNvPr id="145" name="Google Shape;145;p1"/>
          <p:cNvSpPr txBox="1"/>
          <p:nvPr/>
        </p:nvSpPr>
        <p:spPr>
          <a:xfrm>
            <a:off x="2770640" y="3099578"/>
            <a:ext cx="1490100" cy="238500"/>
          </a:xfrm>
          <a:prstGeom prst="rect">
            <a:avLst/>
          </a:prstGeom>
          <a:solidFill>
            <a:schemeClr val="lt1"/>
          </a:solid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 sz="1100" b="1" i="1">
                <a:solidFill>
                  <a:srgbClr val="FF0000"/>
                </a:solidFill>
                <a:latin typeface="Comic Sans MS"/>
                <a:ea typeface="Comic Sans MS"/>
                <a:cs typeface="Comic Sans MS"/>
                <a:sym typeface="Comic Sans MS"/>
              </a:rPr>
              <a:t>Cultural Day</a:t>
            </a:r>
            <a:endParaRPr sz="1100" b="0" i="0" u="none" strike="noStrike" cap="none">
              <a:solidFill>
                <a:srgbClr val="000000"/>
              </a:solidFill>
              <a:latin typeface="Arial"/>
              <a:ea typeface="Arial"/>
              <a:cs typeface="Arial"/>
              <a:sym typeface="Arial"/>
            </a:endParaRPr>
          </a:p>
        </p:txBody>
      </p:sp>
      <p:sp>
        <p:nvSpPr>
          <p:cNvPr id="146" name="Google Shape;146;p1"/>
          <p:cNvSpPr txBox="1"/>
          <p:nvPr/>
        </p:nvSpPr>
        <p:spPr>
          <a:xfrm>
            <a:off x="4794983" y="3099578"/>
            <a:ext cx="1490100" cy="238500"/>
          </a:xfrm>
          <a:prstGeom prst="rect">
            <a:avLst/>
          </a:prstGeom>
          <a:solidFill>
            <a:schemeClr val="lt1"/>
          </a:solid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 sz="1100" b="1" i="1" u="none" strike="noStrike" cap="none">
                <a:solidFill>
                  <a:srgbClr val="FF0000"/>
                </a:solidFill>
                <a:latin typeface="Comic Sans MS"/>
                <a:ea typeface="Comic Sans MS"/>
                <a:cs typeface="Comic Sans MS"/>
                <a:sym typeface="Comic Sans MS"/>
              </a:rPr>
              <a:t>PE Lessons</a:t>
            </a:r>
            <a:endParaRPr sz="1100" b="0" i="0" u="none" strike="noStrike" cap="none">
              <a:solidFill>
                <a:srgbClr val="000000"/>
              </a:solidFill>
              <a:latin typeface="Arial"/>
              <a:ea typeface="Arial"/>
              <a:cs typeface="Arial"/>
              <a:sym typeface="Arial"/>
            </a:endParaRPr>
          </a:p>
        </p:txBody>
      </p:sp>
      <p:sp>
        <p:nvSpPr>
          <p:cNvPr id="147" name="Google Shape;147;p1"/>
          <p:cNvSpPr txBox="1"/>
          <p:nvPr/>
        </p:nvSpPr>
        <p:spPr>
          <a:xfrm>
            <a:off x="4794983" y="4665845"/>
            <a:ext cx="1490100" cy="238500"/>
          </a:xfrm>
          <a:prstGeom prst="rect">
            <a:avLst/>
          </a:prstGeom>
          <a:solidFill>
            <a:schemeClr val="lt1"/>
          </a:solid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 sz="1100" b="1" i="1" u="none" strike="noStrike" cap="none">
                <a:solidFill>
                  <a:srgbClr val="FF0000"/>
                </a:solidFill>
                <a:latin typeface="Comic Sans MS"/>
                <a:ea typeface="Comic Sans MS"/>
                <a:cs typeface="Comic Sans MS"/>
                <a:sym typeface="Comic Sans MS"/>
              </a:rPr>
              <a:t>Minibeast Role Play</a:t>
            </a:r>
            <a:endParaRPr sz="1100" b="0" i="0" u="none" strike="noStrike" cap="none">
              <a:solidFill>
                <a:srgbClr val="000000"/>
              </a:solidFill>
              <a:latin typeface="Arial"/>
              <a:ea typeface="Arial"/>
              <a:cs typeface="Arial"/>
              <a:sym typeface="Arial"/>
            </a:endParaRPr>
          </a:p>
        </p:txBody>
      </p:sp>
      <p:sp>
        <p:nvSpPr>
          <p:cNvPr id="148" name="Google Shape;148;p1"/>
          <p:cNvSpPr txBox="1"/>
          <p:nvPr/>
        </p:nvSpPr>
        <p:spPr>
          <a:xfrm>
            <a:off x="6818574" y="3106946"/>
            <a:ext cx="1490100" cy="238500"/>
          </a:xfrm>
          <a:prstGeom prst="rect">
            <a:avLst/>
          </a:prstGeom>
          <a:solidFill>
            <a:schemeClr val="lt1"/>
          </a:solid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 sz="1100" b="1" i="1" u="none" strike="noStrike" cap="none">
                <a:solidFill>
                  <a:srgbClr val="FF0000"/>
                </a:solidFill>
                <a:latin typeface="Comic Sans MS"/>
                <a:ea typeface="Comic Sans MS"/>
                <a:cs typeface="Comic Sans MS"/>
                <a:sym typeface="Comic Sans MS"/>
              </a:rPr>
              <a:t>Sharing Stories</a:t>
            </a:r>
            <a:endParaRPr sz="1100" b="0" i="0" u="none" strike="noStrike" cap="none">
              <a:solidFill>
                <a:srgbClr val="000000"/>
              </a:solidFill>
              <a:latin typeface="Arial"/>
              <a:ea typeface="Arial"/>
              <a:cs typeface="Arial"/>
              <a:sym typeface="Arial"/>
            </a:endParaRPr>
          </a:p>
        </p:txBody>
      </p:sp>
      <p:sp>
        <p:nvSpPr>
          <p:cNvPr id="149" name="Google Shape;149;p1"/>
          <p:cNvSpPr txBox="1"/>
          <p:nvPr/>
        </p:nvSpPr>
        <p:spPr>
          <a:xfrm>
            <a:off x="6818573" y="4665845"/>
            <a:ext cx="1490100" cy="238500"/>
          </a:xfrm>
          <a:prstGeom prst="rect">
            <a:avLst/>
          </a:prstGeom>
          <a:solidFill>
            <a:schemeClr val="lt1"/>
          </a:solid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 sz="1100" b="1" i="1" u="none" strike="noStrike" cap="none">
                <a:solidFill>
                  <a:srgbClr val="FF0000"/>
                </a:solidFill>
                <a:latin typeface="Comic Sans MS"/>
                <a:ea typeface="Comic Sans MS"/>
                <a:cs typeface="Comic Sans MS"/>
                <a:sym typeface="Comic Sans MS"/>
              </a:rPr>
              <a:t>Diwali ‘Diya’ Lamps</a:t>
            </a:r>
            <a:endParaRPr sz="1100" b="0" i="0" u="none" strike="noStrike" cap="none">
              <a:solidFill>
                <a:srgbClr val="000000"/>
              </a:solidFill>
              <a:latin typeface="Arial"/>
              <a:ea typeface="Arial"/>
              <a:cs typeface="Arial"/>
              <a:sym typeface="Arial"/>
            </a:endParaRPr>
          </a:p>
        </p:txBody>
      </p:sp>
      <p:sp>
        <p:nvSpPr>
          <p:cNvPr id="150" name="Google Shape;150;p1"/>
          <p:cNvSpPr txBox="1"/>
          <p:nvPr/>
        </p:nvSpPr>
        <p:spPr>
          <a:xfrm>
            <a:off x="7902723" y="68914"/>
            <a:ext cx="1241400" cy="1923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800"/>
              <a:buFont typeface="Arial"/>
              <a:buNone/>
            </a:pPr>
            <a:r>
              <a:rPr lang="en" sz="800" b="0" i="0" u="none" strike="noStrike" cap="none">
                <a:solidFill>
                  <a:schemeClr val="dk1"/>
                </a:solidFill>
                <a:latin typeface="Comic Sans MS"/>
                <a:ea typeface="Comic Sans MS"/>
                <a:cs typeface="Comic Sans MS"/>
                <a:sym typeface="Comic Sans MS"/>
              </a:rPr>
              <a:t>2025-2026</a:t>
            </a:r>
            <a:endParaRPr sz="1100" b="0" i="0" u="none" strike="noStrike" cap="non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2"/>
          <p:cNvSpPr/>
          <p:nvPr/>
        </p:nvSpPr>
        <p:spPr>
          <a:xfrm>
            <a:off x="-199758" y="316457"/>
            <a:ext cx="9645900" cy="589800"/>
          </a:xfrm>
          <a:prstGeom prst="rect">
            <a:avLst/>
          </a:prstGeom>
          <a:solidFill>
            <a:srgbClr val="FF0000"/>
          </a:solidFill>
          <a:ln w="12700" cap="flat" cmpd="sng">
            <a:solidFill>
              <a:srgbClr val="FF0000"/>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156" name="Google Shape;156;p2"/>
          <p:cNvPicPr preferRelativeResize="0"/>
          <p:nvPr/>
        </p:nvPicPr>
        <p:blipFill rotWithShape="1">
          <a:blip r:embed="rId3">
            <a:alphaModFix/>
          </a:blip>
          <a:srcRect/>
          <a:stretch/>
        </p:blipFill>
        <p:spPr>
          <a:xfrm>
            <a:off x="173008" y="177853"/>
            <a:ext cx="923250" cy="866869"/>
          </a:xfrm>
          <a:prstGeom prst="rect">
            <a:avLst/>
          </a:prstGeom>
          <a:noFill/>
          <a:ln>
            <a:noFill/>
          </a:ln>
        </p:spPr>
      </p:pic>
      <p:sp>
        <p:nvSpPr>
          <p:cNvPr id="157" name="Google Shape;157;p2"/>
          <p:cNvSpPr txBox="1"/>
          <p:nvPr/>
        </p:nvSpPr>
        <p:spPr>
          <a:xfrm>
            <a:off x="0" y="367658"/>
            <a:ext cx="9144000" cy="4848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2700"/>
              <a:buFont typeface="Arial"/>
              <a:buNone/>
            </a:pPr>
            <a:r>
              <a:rPr lang="en" sz="2700" b="0" i="0" u="none" strike="noStrike" cap="none">
                <a:solidFill>
                  <a:schemeClr val="dk1"/>
                </a:solidFill>
                <a:latin typeface="Comic Sans MS"/>
                <a:ea typeface="Comic Sans MS"/>
                <a:cs typeface="Comic Sans MS"/>
                <a:sym typeface="Comic Sans MS"/>
              </a:rPr>
              <a:t>St Bernadette Catholic Primary School</a:t>
            </a:r>
            <a:endParaRPr sz="1100" b="0" i="0" u="none" strike="noStrike" cap="none">
              <a:solidFill>
                <a:srgbClr val="000000"/>
              </a:solidFill>
              <a:latin typeface="Arial"/>
              <a:ea typeface="Arial"/>
              <a:cs typeface="Arial"/>
              <a:sym typeface="Arial"/>
            </a:endParaRPr>
          </a:p>
        </p:txBody>
      </p:sp>
      <p:sp>
        <p:nvSpPr>
          <p:cNvPr id="158" name="Google Shape;158;p2"/>
          <p:cNvSpPr/>
          <p:nvPr/>
        </p:nvSpPr>
        <p:spPr>
          <a:xfrm>
            <a:off x="1" y="957317"/>
            <a:ext cx="9144000" cy="2307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b="0" i="1" u="none" strike="noStrike" cap="none">
                <a:solidFill>
                  <a:srgbClr val="000000"/>
                </a:solidFill>
                <a:latin typeface="Comic Sans MS"/>
                <a:ea typeface="Comic Sans MS"/>
                <a:cs typeface="Comic Sans MS"/>
                <a:sym typeface="Comic Sans MS"/>
              </a:rPr>
              <a:t>“Learning to grow in knowledge, faith and love through friendship with Jesus and Mary.”</a:t>
            </a:r>
            <a:endParaRPr sz="1100" b="0" i="0" u="none" strike="noStrike" cap="none">
              <a:solidFill>
                <a:schemeClr val="dk1"/>
              </a:solidFill>
              <a:latin typeface="Comic Sans MS"/>
              <a:ea typeface="Comic Sans MS"/>
              <a:cs typeface="Comic Sans MS"/>
              <a:sym typeface="Comic Sans MS"/>
            </a:endParaRPr>
          </a:p>
        </p:txBody>
      </p:sp>
      <p:sp>
        <p:nvSpPr>
          <p:cNvPr id="159" name="Google Shape;159;p2"/>
          <p:cNvSpPr txBox="1"/>
          <p:nvPr/>
        </p:nvSpPr>
        <p:spPr>
          <a:xfrm>
            <a:off x="-1" y="1413038"/>
            <a:ext cx="9144000" cy="4386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 sz="2400" b="1" i="0" u="sng" strike="noStrike" cap="none">
                <a:solidFill>
                  <a:schemeClr val="dk1"/>
                </a:solidFill>
                <a:latin typeface="Comic Sans MS"/>
                <a:ea typeface="Comic Sans MS"/>
                <a:cs typeface="Comic Sans MS"/>
                <a:sym typeface="Comic Sans MS"/>
              </a:rPr>
              <a:t>Our Ethos</a:t>
            </a:r>
            <a:endParaRPr sz="1100" b="0" i="0" u="none" strike="noStrike" cap="none">
              <a:solidFill>
                <a:srgbClr val="000000"/>
              </a:solidFill>
              <a:latin typeface="Arial"/>
              <a:ea typeface="Arial"/>
              <a:cs typeface="Arial"/>
              <a:sym typeface="Arial"/>
            </a:endParaRPr>
          </a:p>
        </p:txBody>
      </p:sp>
      <p:sp>
        <p:nvSpPr>
          <p:cNvPr id="160" name="Google Shape;160;p2"/>
          <p:cNvSpPr/>
          <p:nvPr/>
        </p:nvSpPr>
        <p:spPr>
          <a:xfrm>
            <a:off x="173008" y="2076508"/>
            <a:ext cx="8798100" cy="26199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400" b="0" i="0" u="none" strike="noStrike" cap="none">
                <a:solidFill>
                  <a:srgbClr val="000000"/>
                </a:solidFill>
                <a:latin typeface="Comic Sans MS"/>
                <a:ea typeface="Comic Sans MS"/>
                <a:cs typeface="Comic Sans MS"/>
                <a:sym typeface="Comic Sans MS"/>
              </a:rPr>
              <a:t>Our School is proud of its strong community. We value our partnership with parents, parishes and the wider community. </a:t>
            </a:r>
            <a:endParaRPr sz="1400" b="0" i="0" u="none" strike="noStrike" cap="none">
              <a:solidFill>
                <a:srgbClr val="000000"/>
              </a:solidFill>
              <a:latin typeface="Comic Sans MS"/>
              <a:ea typeface="Comic Sans MS"/>
              <a:cs typeface="Comic Sans MS"/>
              <a:sym typeface="Comic Sans MS"/>
            </a:endParaRPr>
          </a:p>
          <a:p>
            <a:pPr marL="0" marR="0" lvl="0" indent="0" algn="ctr" rtl="0">
              <a:lnSpc>
                <a:spcPct val="100000"/>
              </a:lnSpc>
              <a:spcBef>
                <a:spcPts val="0"/>
              </a:spcBef>
              <a:spcAft>
                <a:spcPts val="0"/>
              </a:spcAft>
              <a:buClr>
                <a:srgbClr val="000000"/>
              </a:buClr>
              <a:buSzPts val="1100"/>
              <a:buFont typeface="Arial"/>
              <a:buNone/>
            </a:pPr>
            <a:endParaRPr sz="1400" b="0" i="0" u="none" strike="noStrike" cap="none">
              <a:solidFill>
                <a:srgbClr val="000000"/>
              </a:solidFill>
              <a:latin typeface="Comic Sans MS"/>
              <a:ea typeface="Comic Sans MS"/>
              <a:cs typeface="Comic Sans MS"/>
              <a:sym typeface="Comic Sans MS"/>
            </a:endParaRPr>
          </a:p>
          <a:p>
            <a:pPr marL="0" marR="0" lvl="0" indent="0" algn="ctr" rtl="0">
              <a:lnSpc>
                <a:spcPct val="100000"/>
              </a:lnSpc>
              <a:spcBef>
                <a:spcPts val="800"/>
              </a:spcBef>
              <a:spcAft>
                <a:spcPts val="0"/>
              </a:spcAft>
              <a:buClr>
                <a:srgbClr val="000000"/>
              </a:buClr>
              <a:buSzPts val="1100"/>
              <a:buFont typeface="Arial"/>
              <a:buNone/>
            </a:pPr>
            <a:r>
              <a:rPr lang="en" sz="1400" b="0" i="0" u="none" strike="noStrike" cap="none">
                <a:solidFill>
                  <a:srgbClr val="000000"/>
                </a:solidFill>
                <a:latin typeface="Comic Sans MS"/>
                <a:ea typeface="Comic Sans MS"/>
                <a:cs typeface="Comic Sans MS"/>
                <a:sym typeface="Comic Sans MS"/>
              </a:rPr>
              <a:t>We are a school and church community, a family, promoting core Gospel values of compassion, respect for self and others, responsibility and honesty. </a:t>
            </a:r>
            <a:endParaRPr sz="1400" b="0" i="0" u="none" strike="noStrike" cap="none">
              <a:solidFill>
                <a:srgbClr val="000000"/>
              </a:solidFill>
              <a:latin typeface="Comic Sans MS"/>
              <a:ea typeface="Comic Sans MS"/>
              <a:cs typeface="Comic Sans MS"/>
              <a:sym typeface="Comic Sans MS"/>
            </a:endParaRPr>
          </a:p>
          <a:p>
            <a:pPr marL="0" marR="0" lvl="0" indent="0" algn="ctr" rtl="0">
              <a:lnSpc>
                <a:spcPct val="100000"/>
              </a:lnSpc>
              <a:spcBef>
                <a:spcPts val="800"/>
              </a:spcBef>
              <a:spcAft>
                <a:spcPts val="0"/>
              </a:spcAft>
              <a:buClr>
                <a:srgbClr val="000000"/>
              </a:buClr>
              <a:buSzPts val="1100"/>
              <a:buFont typeface="Arial"/>
              <a:buNone/>
            </a:pPr>
            <a:endParaRPr sz="1400" b="0" i="0" u="none" strike="noStrike" cap="none">
              <a:solidFill>
                <a:srgbClr val="000000"/>
              </a:solidFill>
              <a:latin typeface="Comic Sans MS"/>
              <a:ea typeface="Comic Sans MS"/>
              <a:cs typeface="Comic Sans MS"/>
              <a:sym typeface="Comic Sans MS"/>
            </a:endParaRPr>
          </a:p>
          <a:p>
            <a:pPr marL="0" marR="0" lvl="0" indent="0" algn="ctr" rtl="0">
              <a:lnSpc>
                <a:spcPct val="100000"/>
              </a:lnSpc>
              <a:spcBef>
                <a:spcPts val="800"/>
              </a:spcBef>
              <a:spcAft>
                <a:spcPts val="0"/>
              </a:spcAft>
              <a:buClr>
                <a:srgbClr val="000000"/>
              </a:buClr>
              <a:buSzPts val="1100"/>
              <a:buFont typeface="Arial"/>
              <a:buNone/>
            </a:pPr>
            <a:r>
              <a:rPr lang="en" sz="1400" b="0" i="0" u="none" strike="noStrike" cap="none">
                <a:solidFill>
                  <a:srgbClr val="000000"/>
                </a:solidFill>
                <a:latin typeface="Comic Sans MS"/>
                <a:ea typeface="Comic Sans MS"/>
                <a:cs typeface="Comic Sans MS"/>
                <a:sym typeface="Comic Sans MS"/>
              </a:rPr>
              <a:t>We believe that every child can succeed in life if challenged and inspired appropriately.</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800"/>
              </a:spcBef>
              <a:spcAft>
                <a:spcPts val="0"/>
              </a:spcAft>
              <a:buClr>
                <a:srgbClr val="000000"/>
              </a:buClr>
              <a:buSzPts val="1100"/>
              <a:buFont typeface="Arial"/>
              <a:buNone/>
            </a:pPr>
            <a:r>
              <a:rPr lang="en" sz="1100" b="0" i="0" u="none" strike="noStrike" cap="none">
                <a:solidFill>
                  <a:srgbClr val="000000"/>
                </a:solidFill>
                <a:latin typeface="Comic Sans MS"/>
                <a:ea typeface="Comic Sans MS"/>
                <a:cs typeface="Comic Sans MS"/>
                <a:sym typeface="Comic Sans MS"/>
              </a:rPr>
              <a:t/>
            </a:r>
            <a:br>
              <a:rPr lang="en" sz="1100" b="0" i="0" u="none" strike="noStrike" cap="none">
                <a:solidFill>
                  <a:srgbClr val="000000"/>
                </a:solidFill>
                <a:latin typeface="Comic Sans MS"/>
                <a:ea typeface="Comic Sans MS"/>
                <a:cs typeface="Comic Sans MS"/>
                <a:sym typeface="Comic Sans MS"/>
              </a:rPr>
            </a:br>
            <a:r>
              <a:rPr lang="en" sz="1100" b="0" i="0" u="none" strike="noStrike" cap="none">
                <a:solidFill>
                  <a:srgbClr val="000000"/>
                </a:solidFill>
                <a:latin typeface="Comic Sans MS"/>
                <a:ea typeface="Comic Sans MS"/>
                <a:cs typeface="Comic Sans MS"/>
                <a:sym typeface="Comic Sans MS"/>
              </a:rPr>
              <a:t/>
            </a:r>
            <a:br>
              <a:rPr lang="en" sz="1100" b="0" i="0" u="none" strike="noStrike" cap="none">
                <a:solidFill>
                  <a:srgbClr val="000000"/>
                </a:solidFill>
                <a:latin typeface="Comic Sans MS"/>
                <a:ea typeface="Comic Sans MS"/>
                <a:cs typeface="Comic Sans MS"/>
                <a:sym typeface="Comic Sans MS"/>
              </a:rPr>
            </a:br>
            <a:endParaRPr sz="1100" b="0" i="0" u="none" strike="noStrike" cap="non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4"/>
          <p:cNvSpPr/>
          <p:nvPr/>
        </p:nvSpPr>
        <p:spPr>
          <a:xfrm>
            <a:off x="-199758" y="316457"/>
            <a:ext cx="9645900" cy="589800"/>
          </a:xfrm>
          <a:prstGeom prst="rect">
            <a:avLst/>
          </a:prstGeom>
          <a:solidFill>
            <a:srgbClr val="FF0000"/>
          </a:solidFill>
          <a:ln w="12700" cap="flat" cmpd="sng">
            <a:solidFill>
              <a:srgbClr val="FF0000"/>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166" name="Google Shape;166;p4"/>
          <p:cNvPicPr preferRelativeResize="0"/>
          <p:nvPr/>
        </p:nvPicPr>
        <p:blipFill rotWithShape="1">
          <a:blip r:embed="rId3">
            <a:alphaModFix/>
          </a:blip>
          <a:srcRect/>
          <a:stretch/>
        </p:blipFill>
        <p:spPr>
          <a:xfrm>
            <a:off x="173008" y="177853"/>
            <a:ext cx="923250" cy="866869"/>
          </a:xfrm>
          <a:prstGeom prst="rect">
            <a:avLst/>
          </a:prstGeom>
          <a:noFill/>
          <a:ln>
            <a:noFill/>
          </a:ln>
        </p:spPr>
      </p:pic>
      <p:sp>
        <p:nvSpPr>
          <p:cNvPr id="167" name="Google Shape;167;p4"/>
          <p:cNvSpPr txBox="1"/>
          <p:nvPr/>
        </p:nvSpPr>
        <p:spPr>
          <a:xfrm>
            <a:off x="0" y="367658"/>
            <a:ext cx="9144000" cy="4848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2700"/>
              <a:buFont typeface="Arial"/>
              <a:buNone/>
            </a:pPr>
            <a:r>
              <a:rPr lang="en" sz="2700" b="0" i="0" u="none" strike="noStrike" cap="none">
                <a:solidFill>
                  <a:schemeClr val="dk1"/>
                </a:solidFill>
                <a:latin typeface="Comic Sans MS"/>
                <a:ea typeface="Comic Sans MS"/>
                <a:cs typeface="Comic Sans MS"/>
                <a:sym typeface="Comic Sans MS"/>
              </a:rPr>
              <a:t>St Bernadette Catholic Primary School</a:t>
            </a:r>
            <a:endParaRPr sz="1100" b="0" i="0" u="none" strike="noStrike" cap="none">
              <a:solidFill>
                <a:srgbClr val="000000"/>
              </a:solidFill>
              <a:latin typeface="Arial"/>
              <a:ea typeface="Arial"/>
              <a:cs typeface="Arial"/>
              <a:sym typeface="Arial"/>
            </a:endParaRPr>
          </a:p>
        </p:txBody>
      </p:sp>
      <p:sp>
        <p:nvSpPr>
          <p:cNvPr id="168" name="Google Shape;168;p4"/>
          <p:cNvSpPr/>
          <p:nvPr/>
        </p:nvSpPr>
        <p:spPr>
          <a:xfrm>
            <a:off x="1" y="957317"/>
            <a:ext cx="9144000" cy="2307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b="0" i="1" u="none" strike="noStrike" cap="none">
                <a:solidFill>
                  <a:srgbClr val="000000"/>
                </a:solidFill>
                <a:latin typeface="Comic Sans MS"/>
                <a:ea typeface="Comic Sans MS"/>
                <a:cs typeface="Comic Sans MS"/>
                <a:sym typeface="Comic Sans MS"/>
              </a:rPr>
              <a:t>“Learning to grow in knowledge, faith and love through friendship with Jesus and Mary.”</a:t>
            </a:r>
            <a:endParaRPr sz="1100" b="0" i="0" u="none" strike="noStrike" cap="none">
              <a:solidFill>
                <a:schemeClr val="dk1"/>
              </a:solidFill>
              <a:latin typeface="Comic Sans MS"/>
              <a:ea typeface="Comic Sans MS"/>
              <a:cs typeface="Comic Sans MS"/>
              <a:sym typeface="Comic Sans MS"/>
            </a:endParaRPr>
          </a:p>
        </p:txBody>
      </p:sp>
      <p:sp>
        <p:nvSpPr>
          <p:cNvPr id="169" name="Google Shape;169;p4"/>
          <p:cNvSpPr txBox="1"/>
          <p:nvPr/>
        </p:nvSpPr>
        <p:spPr>
          <a:xfrm>
            <a:off x="-1" y="1413038"/>
            <a:ext cx="9144000" cy="4386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 sz="2400" b="1" i="0" u="sng" strike="noStrike" cap="none">
                <a:solidFill>
                  <a:schemeClr val="dk1"/>
                </a:solidFill>
                <a:latin typeface="Comic Sans MS"/>
                <a:ea typeface="Comic Sans MS"/>
                <a:cs typeface="Comic Sans MS"/>
                <a:sym typeface="Comic Sans MS"/>
              </a:rPr>
              <a:t>Meet the Team</a:t>
            </a:r>
            <a:endParaRPr sz="1100" b="0" i="0" u="none" strike="noStrike" cap="none">
              <a:solidFill>
                <a:srgbClr val="000000"/>
              </a:solidFill>
              <a:latin typeface="Arial"/>
              <a:ea typeface="Arial"/>
              <a:cs typeface="Arial"/>
              <a:sym typeface="Arial"/>
            </a:endParaRPr>
          </a:p>
        </p:txBody>
      </p:sp>
      <p:sp>
        <p:nvSpPr>
          <p:cNvPr id="170" name="Google Shape;170;p4"/>
          <p:cNvSpPr txBox="1"/>
          <p:nvPr/>
        </p:nvSpPr>
        <p:spPr>
          <a:xfrm>
            <a:off x="3627739" y="4295177"/>
            <a:ext cx="1888500" cy="430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 sz="1100" b="1" i="0" u="sng" strike="noStrike" cap="none">
                <a:solidFill>
                  <a:srgbClr val="000000"/>
                </a:solidFill>
                <a:latin typeface="Comic Sans MS"/>
                <a:ea typeface="Comic Sans MS"/>
                <a:cs typeface="Comic Sans MS"/>
                <a:sym typeface="Comic Sans MS"/>
              </a:rPr>
              <a:t>Mrs Campanella</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 sz="1100" b="0" i="0" u="none" strike="noStrike" cap="none">
                <a:solidFill>
                  <a:srgbClr val="000000"/>
                </a:solidFill>
                <a:latin typeface="Comic Sans MS"/>
                <a:ea typeface="Comic Sans MS"/>
                <a:cs typeface="Comic Sans MS"/>
                <a:sym typeface="Comic Sans MS"/>
              </a:rPr>
              <a:t>(Early Years Practitioner)</a:t>
            </a:r>
            <a:endParaRPr sz="1400" b="0" i="0" u="none" strike="noStrike" cap="none">
              <a:solidFill>
                <a:srgbClr val="000000"/>
              </a:solidFill>
              <a:latin typeface="Arial"/>
              <a:ea typeface="Arial"/>
              <a:cs typeface="Arial"/>
              <a:sym typeface="Arial"/>
            </a:endParaRPr>
          </a:p>
        </p:txBody>
      </p:sp>
      <p:sp>
        <p:nvSpPr>
          <p:cNvPr id="171" name="Google Shape;171;p4"/>
          <p:cNvSpPr txBox="1"/>
          <p:nvPr/>
        </p:nvSpPr>
        <p:spPr>
          <a:xfrm>
            <a:off x="1261989" y="4295177"/>
            <a:ext cx="1888500" cy="430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 sz="1100" b="1" i="0" u="sng" strike="noStrike" cap="none">
                <a:solidFill>
                  <a:srgbClr val="000000"/>
                </a:solidFill>
                <a:latin typeface="Comic Sans MS"/>
                <a:ea typeface="Comic Sans MS"/>
                <a:cs typeface="Comic Sans MS"/>
                <a:sym typeface="Comic Sans MS"/>
              </a:rPr>
              <a:t>Miss Weston</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 sz="1100">
                <a:latin typeface="Comic Sans MS"/>
                <a:ea typeface="Comic Sans MS"/>
                <a:cs typeface="Comic Sans MS"/>
                <a:sym typeface="Comic Sans MS"/>
              </a:rPr>
              <a:t>(Nursery </a:t>
            </a:r>
            <a:r>
              <a:rPr lang="en" sz="1100" b="0" i="0" u="none" strike="noStrike" cap="none">
                <a:solidFill>
                  <a:srgbClr val="000000"/>
                </a:solidFill>
                <a:latin typeface="Comic Sans MS"/>
                <a:ea typeface="Comic Sans MS"/>
                <a:cs typeface="Comic Sans MS"/>
                <a:sym typeface="Comic Sans MS"/>
              </a:rPr>
              <a:t>Class Teacher)</a:t>
            </a:r>
            <a:endParaRPr sz="1400" b="0" i="0" u="none" strike="noStrike" cap="none">
              <a:solidFill>
                <a:srgbClr val="000000"/>
              </a:solidFill>
              <a:latin typeface="Arial"/>
              <a:ea typeface="Arial"/>
              <a:cs typeface="Arial"/>
              <a:sym typeface="Arial"/>
            </a:endParaRPr>
          </a:p>
        </p:txBody>
      </p:sp>
      <p:pic>
        <p:nvPicPr>
          <p:cNvPr id="172" name="Google Shape;172;p4"/>
          <p:cNvPicPr preferRelativeResize="0"/>
          <p:nvPr/>
        </p:nvPicPr>
        <p:blipFill rotWithShape="1">
          <a:blip r:embed="rId4">
            <a:alphaModFix/>
          </a:blip>
          <a:srcRect/>
          <a:stretch/>
        </p:blipFill>
        <p:spPr>
          <a:xfrm>
            <a:off x="3800808" y="2045161"/>
            <a:ext cx="1542394" cy="2056525"/>
          </a:xfrm>
          <a:prstGeom prst="rect">
            <a:avLst/>
          </a:prstGeom>
          <a:noFill/>
          <a:ln>
            <a:noFill/>
          </a:ln>
        </p:spPr>
      </p:pic>
      <p:pic>
        <p:nvPicPr>
          <p:cNvPr id="173" name="Google Shape;173;p4"/>
          <p:cNvPicPr preferRelativeResize="0"/>
          <p:nvPr/>
        </p:nvPicPr>
        <p:blipFill rotWithShape="1">
          <a:blip r:embed="rId5">
            <a:alphaModFix/>
          </a:blip>
          <a:srcRect/>
          <a:stretch/>
        </p:blipFill>
        <p:spPr>
          <a:xfrm>
            <a:off x="1435058" y="2076684"/>
            <a:ext cx="1542399" cy="2056527"/>
          </a:xfrm>
          <a:prstGeom prst="rect">
            <a:avLst/>
          </a:prstGeom>
          <a:noFill/>
          <a:ln>
            <a:noFill/>
          </a:ln>
        </p:spPr>
      </p:pic>
      <p:pic>
        <p:nvPicPr>
          <p:cNvPr id="174" name="Google Shape;174;p4"/>
          <p:cNvPicPr preferRelativeResize="0"/>
          <p:nvPr/>
        </p:nvPicPr>
        <p:blipFill rotWithShape="1">
          <a:blip r:embed="rId6">
            <a:alphaModFix/>
          </a:blip>
          <a:srcRect/>
          <a:stretch/>
        </p:blipFill>
        <p:spPr>
          <a:xfrm>
            <a:off x="6053989" y="2076663"/>
            <a:ext cx="1545336" cy="2057400"/>
          </a:xfrm>
          <a:prstGeom prst="rect">
            <a:avLst/>
          </a:prstGeom>
          <a:noFill/>
          <a:ln>
            <a:noFill/>
          </a:ln>
        </p:spPr>
      </p:pic>
      <p:sp>
        <p:nvSpPr>
          <p:cNvPr id="175" name="Google Shape;175;p4"/>
          <p:cNvSpPr txBox="1"/>
          <p:nvPr/>
        </p:nvSpPr>
        <p:spPr>
          <a:xfrm>
            <a:off x="5882426" y="4295175"/>
            <a:ext cx="2128500" cy="600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 sz="1100" b="1" i="0" u="sng" strike="noStrike" cap="none">
                <a:solidFill>
                  <a:srgbClr val="000000"/>
                </a:solidFill>
                <a:latin typeface="Comic Sans MS"/>
                <a:ea typeface="Comic Sans MS"/>
                <a:cs typeface="Comic Sans MS"/>
                <a:sym typeface="Comic Sans MS"/>
              </a:rPr>
              <a:t>Mrs Heatley</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 sz="1100" b="0" i="0" u="none" strike="noStrike" cap="none">
                <a:solidFill>
                  <a:srgbClr val="000000"/>
                </a:solidFill>
                <a:latin typeface="Comic Sans MS"/>
                <a:ea typeface="Comic Sans MS"/>
                <a:cs typeface="Comic Sans MS"/>
                <a:sym typeface="Comic Sans MS"/>
              </a:rPr>
              <a:t>(Reception Teacher &amp; </a:t>
            </a:r>
            <a:endParaRPr sz="1100" b="0" i="0" u="none" strike="noStrike" cap="none">
              <a:solidFill>
                <a:srgbClr val="000000"/>
              </a:solidFill>
              <a:latin typeface="Comic Sans MS"/>
              <a:ea typeface="Comic Sans MS"/>
              <a:cs typeface="Comic Sans MS"/>
              <a:sym typeface="Comic Sans MS"/>
            </a:endParaRPr>
          </a:p>
          <a:p>
            <a:pPr marL="0" marR="0" lvl="0" indent="0" algn="ctr" rtl="0">
              <a:lnSpc>
                <a:spcPct val="100000"/>
              </a:lnSpc>
              <a:spcBef>
                <a:spcPts val="0"/>
              </a:spcBef>
              <a:spcAft>
                <a:spcPts val="0"/>
              </a:spcAft>
              <a:buClr>
                <a:srgbClr val="000000"/>
              </a:buClr>
              <a:buSzPts val="1100"/>
              <a:buFont typeface="Arial"/>
              <a:buNone/>
            </a:pPr>
            <a:r>
              <a:rPr lang="en" sz="1100" b="0" i="0" u="none" strike="noStrike" cap="none">
                <a:solidFill>
                  <a:srgbClr val="000000"/>
                </a:solidFill>
                <a:latin typeface="Comic Sans MS"/>
                <a:ea typeface="Comic Sans MS"/>
                <a:cs typeface="Comic Sans MS"/>
                <a:sym typeface="Comic Sans MS"/>
              </a:rPr>
              <a:t>Early Years Leader)</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sp>
        <p:nvSpPr>
          <p:cNvPr id="180" name="Google Shape;180;p6"/>
          <p:cNvSpPr/>
          <p:nvPr/>
        </p:nvSpPr>
        <p:spPr>
          <a:xfrm>
            <a:off x="-199758" y="316457"/>
            <a:ext cx="9645900" cy="589800"/>
          </a:xfrm>
          <a:prstGeom prst="rect">
            <a:avLst/>
          </a:prstGeom>
          <a:solidFill>
            <a:srgbClr val="FF0000"/>
          </a:solidFill>
          <a:ln w="12700" cap="flat" cmpd="sng">
            <a:solidFill>
              <a:srgbClr val="FF0000"/>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181" name="Google Shape;181;p6"/>
          <p:cNvPicPr preferRelativeResize="0"/>
          <p:nvPr/>
        </p:nvPicPr>
        <p:blipFill rotWithShape="1">
          <a:blip r:embed="rId3">
            <a:alphaModFix/>
          </a:blip>
          <a:srcRect/>
          <a:stretch/>
        </p:blipFill>
        <p:spPr>
          <a:xfrm>
            <a:off x="173008" y="177853"/>
            <a:ext cx="923250" cy="866869"/>
          </a:xfrm>
          <a:prstGeom prst="rect">
            <a:avLst/>
          </a:prstGeom>
          <a:noFill/>
          <a:ln>
            <a:noFill/>
          </a:ln>
        </p:spPr>
      </p:pic>
      <p:sp>
        <p:nvSpPr>
          <p:cNvPr id="182" name="Google Shape;182;p6"/>
          <p:cNvSpPr txBox="1"/>
          <p:nvPr/>
        </p:nvSpPr>
        <p:spPr>
          <a:xfrm>
            <a:off x="0" y="367658"/>
            <a:ext cx="9144000" cy="4848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2700"/>
              <a:buFont typeface="Arial"/>
              <a:buNone/>
            </a:pPr>
            <a:r>
              <a:rPr lang="en" sz="2700" b="0" i="0" u="none" strike="noStrike" cap="none">
                <a:solidFill>
                  <a:schemeClr val="dk1"/>
                </a:solidFill>
                <a:latin typeface="Comic Sans MS"/>
                <a:ea typeface="Comic Sans MS"/>
                <a:cs typeface="Comic Sans MS"/>
                <a:sym typeface="Comic Sans MS"/>
              </a:rPr>
              <a:t>St Bernadette Catholic Primary School</a:t>
            </a:r>
            <a:endParaRPr sz="1100" b="0" i="0" u="none" strike="noStrike" cap="none">
              <a:solidFill>
                <a:srgbClr val="000000"/>
              </a:solidFill>
              <a:latin typeface="Arial"/>
              <a:ea typeface="Arial"/>
              <a:cs typeface="Arial"/>
              <a:sym typeface="Arial"/>
            </a:endParaRPr>
          </a:p>
        </p:txBody>
      </p:sp>
      <p:sp>
        <p:nvSpPr>
          <p:cNvPr id="183" name="Google Shape;183;p6"/>
          <p:cNvSpPr/>
          <p:nvPr/>
        </p:nvSpPr>
        <p:spPr>
          <a:xfrm>
            <a:off x="1" y="957317"/>
            <a:ext cx="9144000" cy="2307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b="0" i="1" u="none" strike="noStrike" cap="none">
                <a:solidFill>
                  <a:srgbClr val="000000"/>
                </a:solidFill>
                <a:latin typeface="Comic Sans MS"/>
                <a:ea typeface="Comic Sans MS"/>
                <a:cs typeface="Comic Sans MS"/>
                <a:sym typeface="Comic Sans MS"/>
              </a:rPr>
              <a:t>“Learning to grow in knowledge, faith and love through friendship with Jesus and Mary.”</a:t>
            </a:r>
            <a:endParaRPr sz="1100" b="0" i="0" u="none" strike="noStrike" cap="none">
              <a:solidFill>
                <a:schemeClr val="dk1"/>
              </a:solidFill>
              <a:latin typeface="Comic Sans MS"/>
              <a:ea typeface="Comic Sans MS"/>
              <a:cs typeface="Comic Sans MS"/>
              <a:sym typeface="Comic Sans MS"/>
            </a:endParaRPr>
          </a:p>
        </p:txBody>
      </p:sp>
      <p:sp>
        <p:nvSpPr>
          <p:cNvPr id="184" name="Google Shape;184;p6"/>
          <p:cNvSpPr/>
          <p:nvPr/>
        </p:nvSpPr>
        <p:spPr>
          <a:xfrm>
            <a:off x="303351" y="1626659"/>
            <a:ext cx="8639700" cy="6927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600" b="0" i="0" u="none" strike="noStrike" cap="none">
                <a:solidFill>
                  <a:schemeClr val="dk1"/>
                </a:solidFill>
                <a:latin typeface="Comic Sans MS"/>
                <a:ea typeface="Comic Sans MS"/>
                <a:cs typeface="Comic Sans MS"/>
                <a:sym typeface="Comic Sans MS"/>
              </a:rPr>
              <a:t>Nursery school day is </a:t>
            </a:r>
            <a:r>
              <a:rPr lang="en" sz="1600" b="1" i="0" u="none" strike="noStrike" cap="none">
                <a:solidFill>
                  <a:schemeClr val="dk1"/>
                </a:solidFill>
                <a:latin typeface="Comic Sans MS"/>
                <a:ea typeface="Comic Sans MS"/>
                <a:cs typeface="Comic Sans MS"/>
                <a:sym typeface="Comic Sans MS"/>
              </a:rPr>
              <a:t>8:45am - 11:45am</a:t>
            </a:r>
            <a:endParaRPr sz="1600" b="1" i="0" u="none" strike="noStrike" cap="none">
              <a:solidFill>
                <a:schemeClr val="dk1"/>
              </a:solidFill>
              <a:latin typeface="Comic Sans MS"/>
              <a:ea typeface="Comic Sans MS"/>
              <a:cs typeface="Comic Sans MS"/>
              <a:sym typeface="Comic Sans MS"/>
            </a:endParaRPr>
          </a:p>
          <a:p>
            <a:pPr marL="0" marR="0" lvl="0" indent="0" algn="ctr" rtl="0">
              <a:lnSpc>
                <a:spcPct val="100000"/>
              </a:lnSpc>
              <a:spcBef>
                <a:spcPts val="0"/>
              </a:spcBef>
              <a:spcAft>
                <a:spcPts val="0"/>
              </a:spcAft>
              <a:buClr>
                <a:srgbClr val="000000"/>
              </a:buClr>
              <a:buSzPts val="1400"/>
              <a:buFont typeface="Arial"/>
              <a:buNone/>
            </a:pPr>
            <a:endParaRPr sz="1600" b="0" i="0" u="none" strike="noStrike" cap="none">
              <a:solidFill>
                <a:schemeClr val="dk1"/>
              </a:solidFill>
              <a:latin typeface="Comic Sans MS"/>
              <a:ea typeface="Comic Sans MS"/>
              <a:cs typeface="Comic Sans MS"/>
              <a:sym typeface="Comic Sans MS"/>
            </a:endParaRPr>
          </a:p>
          <a:p>
            <a:pPr marL="0" marR="0" lvl="0" indent="0" algn="ctr" rtl="0">
              <a:lnSpc>
                <a:spcPct val="100000"/>
              </a:lnSpc>
              <a:spcBef>
                <a:spcPts val="0"/>
              </a:spcBef>
              <a:spcAft>
                <a:spcPts val="0"/>
              </a:spcAft>
              <a:buClr>
                <a:srgbClr val="000000"/>
              </a:buClr>
              <a:buSzPts val="1400"/>
              <a:buFont typeface="Arial"/>
              <a:buNone/>
            </a:pPr>
            <a:r>
              <a:rPr lang="en" sz="1600" b="0" i="0" u="none" strike="noStrike" cap="none">
                <a:solidFill>
                  <a:schemeClr val="dk1"/>
                </a:solidFill>
                <a:latin typeface="Comic Sans MS"/>
                <a:ea typeface="Comic Sans MS"/>
                <a:cs typeface="Comic Sans MS"/>
                <a:sym typeface="Comic Sans MS"/>
              </a:rPr>
              <a:t>Adults say goodbye at the door then the children come inside the classroom</a:t>
            </a:r>
            <a:endParaRPr sz="1600" b="0" i="0" u="none" strike="noStrike" cap="none">
              <a:solidFill>
                <a:schemeClr val="dk1"/>
              </a:solidFill>
              <a:latin typeface="Comic Sans MS"/>
              <a:ea typeface="Comic Sans MS"/>
              <a:cs typeface="Comic Sans MS"/>
              <a:sym typeface="Comic Sans MS"/>
            </a:endParaRPr>
          </a:p>
          <a:p>
            <a:pPr marL="0" marR="0" lvl="0" indent="0" algn="ctr" rtl="0">
              <a:lnSpc>
                <a:spcPct val="100000"/>
              </a:lnSpc>
              <a:spcBef>
                <a:spcPts val="0"/>
              </a:spcBef>
              <a:spcAft>
                <a:spcPts val="0"/>
              </a:spcAft>
              <a:buClr>
                <a:srgbClr val="000000"/>
              </a:buClr>
              <a:buSzPts val="1400"/>
              <a:buFont typeface="Arial"/>
              <a:buNone/>
            </a:pPr>
            <a:endParaRPr sz="1600" b="0" i="0" u="none" strike="noStrike" cap="none">
              <a:solidFill>
                <a:schemeClr val="dk1"/>
              </a:solidFill>
              <a:latin typeface="Comic Sans MS"/>
              <a:ea typeface="Comic Sans MS"/>
              <a:cs typeface="Comic Sans MS"/>
              <a:sym typeface="Comic Sans MS"/>
            </a:endParaRPr>
          </a:p>
          <a:p>
            <a:pPr marL="0" marR="0" lvl="0" indent="0" algn="ctr" rtl="0">
              <a:lnSpc>
                <a:spcPct val="100000"/>
              </a:lnSpc>
              <a:spcBef>
                <a:spcPts val="0"/>
              </a:spcBef>
              <a:spcAft>
                <a:spcPts val="0"/>
              </a:spcAft>
              <a:buClr>
                <a:srgbClr val="000000"/>
              </a:buClr>
              <a:buSzPts val="1400"/>
              <a:buFont typeface="Arial"/>
              <a:buNone/>
            </a:pPr>
            <a:r>
              <a:rPr lang="en" sz="1600" b="0" i="0" u="none" strike="noStrike" cap="none">
                <a:solidFill>
                  <a:schemeClr val="dk1"/>
                </a:solidFill>
                <a:latin typeface="Comic Sans MS"/>
                <a:ea typeface="Comic Sans MS"/>
                <a:cs typeface="Comic Sans MS"/>
                <a:sym typeface="Comic Sans MS"/>
              </a:rPr>
              <a:t>Throughout your child’s time in nursery, they will be taking part in planned lessons;</a:t>
            </a:r>
            <a:endParaRPr sz="1600" b="0" i="0" u="none" strike="noStrike" cap="none">
              <a:solidFill>
                <a:schemeClr val="dk1"/>
              </a:solidFill>
              <a:latin typeface="Comic Sans MS"/>
              <a:ea typeface="Comic Sans MS"/>
              <a:cs typeface="Comic Sans MS"/>
              <a:sym typeface="Comic Sans MS"/>
            </a:endParaRPr>
          </a:p>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chemeClr val="dk1"/>
              </a:solidFill>
              <a:latin typeface="Comic Sans MS"/>
              <a:ea typeface="Comic Sans MS"/>
              <a:cs typeface="Comic Sans MS"/>
              <a:sym typeface="Comic Sans MS"/>
            </a:endParaRPr>
          </a:p>
          <a:p>
            <a:pPr marL="457200" marR="0" lvl="0" indent="-330200" algn="l" rtl="0">
              <a:lnSpc>
                <a:spcPct val="100000"/>
              </a:lnSpc>
              <a:spcBef>
                <a:spcPts val="0"/>
              </a:spcBef>
              <a:spcAft>
                <a:spcPts val="0"/>
              </a:spcAft>
              <a:buClr>
                <a:schemeClr val="dk1"/>
              </a:buClr>
              <a:buSzPts val="1600"/>
              <a:buFont typeface="Comic Sans MS"/>
              <a:buChar char="●"/>
            </a:pPr>
            <a:r>
              <a:rPr lang="en" sz="1600" b="0" i="0" u="none" strike="noStrike" cap="none">
                <a:solidFill>
                  <a:schemeClr val="dk1"/>
                </a:solidFill>
                <a:latin typeface="Comic Sans MS"/>
                <a:ea typeface="Comic Sans MS"/>
                <a:cs typeface="Comic Sans MS"/>
                <a:sym typeface="Comic Sans MS"/>
              </a:rPr>
              <a:t>Daily Phonics</a:t>
            </a:r>
            <a:endParaRPr sz="1600" b="0" i="0" u="none" strike="noStrike" cap="none">
              <a:solidFill>
                <a:schemeClr val="dk1"/>
              </a:solidFill>
              <a:latin typeface="Comic Sans MS"/>
              <a:ea typeface="Comic Sans MS"/>
              <a:cs typeface="Comic Sans MS"/>
              <a:sym typeface="Comic Sans MS"/>
            </a:endParaRPr>
          </a:p>
          <a:p>
            <a:pPr marL="457200" marR="0" lvl="0" indent="-330200" algn="l" rtl="0">
              <a:lnSpc>
                <a:spcPct val="100000"/>
              </a:lnSpc>
              <a:spcBef>
                <a:spcPts val="0"/>
              </a:spcBef>
              <a:spcAft>
                <a:spcPts val="0"/>
              </a:spcAft>
              <a:buClr>
                <a:schemeClr val="dk1"/>
              </a:buClr>
              <a:buSzPts val="1600"/>
              <a:buFont typeface="Comic Sans MS"/>
              <a:buChar char="●"/>
            </a:pPr>
            <a:r>
              <a:rPr lang="en" sz="1600" b="0" i="0" u="none" strike="noStrike" cap="none">
                <a:solidFill>
                  <a:schemeClr val="dk1"/>
                </a:solidFill>
                <a:latin typeface="Comic Sans MS"/>
                <a:ea typeface="Comic Sans MS"/>
                <a:cs typeface="Comic Sans MS"/>
                <a:sym typeface="Comic Sans MS"/>
              </a:rPr>
              <a:t>Daily Maths</a:t>
            </a:r>
            <a:endParaRPr sz="1600" b="0" i="0" u="none" strike="noStrike" cap="none">
              <a:solidFill>
                <a:schemeClr val="dk1"/>
              </a:solidFill>
              <a:latin typeface="Comic Sans MS"/>
              <a:ea typeface="Comic Sans MS"/>
              <a:cs typeface="Comic Sans MS"/>
              <a:sym typeface="Comic Sans MS"/>
            </a:endParaRPr>
          </a:p>
          <a:p>
            <a:pPr marL="457200" marR="0" lvl="0" indent="-330200" algn="l" rtl="0">
              <a:lnSpc>
                <a:spcPct val="100000"/>
              </a:lnSpc>
              <a:spcBef>
                <a:spcPts val="0"/>
              </a:spcBef>
              <a:spcAft>
                <a:spcPts val="0"/>
              </a:spcAft>
              <a:buClr>
                <a:schemeClr val="dk1"/>
              </a:buClr>
              <a:buSzPts val="1600"/>
              <a:buFont typeface="Comic Sans MS"/>
              <a:buChar char="●"/>
            </a:pPr>
            <a:r>
              <a:rPr lang="en" sz="1600" b="0" i="0" u="none" strike="noStrike" cap="none">
                <a:solidFill>
                  <a:schemeClr val="dk1"/>
                </a:solidFill>
                <a:latin typeface="Comic Sans MS"/>
                <a:ea typeface="Comic Sans MS"/>
                <a:cs typeface="Comic Sans MS"/>
                <a:sym typeface="Comic Sans MS"/>
              </a:rPr>
              <a:t>RE (every Monday)</a:t>
            </a:r>
            <a:endParaRPr sz="1600" b="0" i="0" u="none" strike="noStrike" cap="none">
              <a:solidFill>
                <a:schemeClr val="dk1"/>
              </a:solidFill>
              <a:latin typeface="Comic Sans MS"/>
              <a:ea typeface="Comic Sans MS"/>
              <a:cs typeface="Comic Sans MS"/>
              <a:sym typeface="Comic Sans MS"/>
            </a:endParaRPr>
          </a:p>
          <a:p>
            <a:pPr marL="457200" marR="0" lvl="0" indent="-330200" algn="l" rtl="0">
              <a:lnSpc>
                <a:spcPct val="100000"/>
              </a:lnSpc>
              <a:spcBef>
                <a:spcPts val="0"/>
              </a:spcBef>
              <a:spcAft>
                <a:spcPts val="0"/>
              </a:spcAft>
              <a:buClr>
                <a:schemeClr val="dk1"/>
              </a:buClr>
              <a:buSzPts val="1600"/>
              <a:buFont typeface="Comic Sans MS"/>
              <a:buChar char="●"/>
            </a:pPr>
            <a:r>
              <a:rPr lang="en" sz="1600" b="0" i="0" u="none" strike="noStrike" cap="none">
                <a:solidFill>
                  <a:schemeClr val="dk1"/>
                </a:solidFill>
                <a:latin typeface="Comic Sans MS"/>
                <a:ea typeface="Comic Sans MS"/>
                <a:cs typeface="Comic Sans MS"/>
                <a:sym typeface="Comic Sans MS"/>
              </a:rPr>
              <a:t>Music (every Thursday)</a:t>
            </a:r>
            <a:endParaRPr sz="1600" b="0" i="0" u="none" strike="noStrike" cap="none">
              <a:solidFill>
                <a:schemeClr val="dk1"/>
              </a:solidFill>
              <a:latin typeface="Comic Sans MS"/>
              <a:ea typeface="Comic Sans MS"/>
              <a:cs typeface="Comic Sans MS"/>
              <a:sym typeface="Comic Sans MS"/>
            </a:endParaRPr>
          </a:p>
          <a:p>
            <a:pPr marL="457200" marR="0" lvl="0" indent="-330200" algn="l" rtl="0">
              <a:lnSpc>
                <a:spcPct val="100000"/>
              </a:lnSpc>
              <a:spcBef>
                <a:spcPts val="0"/>
              </a:spcBef>
              <a:spcAft>
                <a:spcPts val="0"/>
              </a:spcAft>
              <a:buClr>
                <a:schemeClr val="dk1"/>
              </a:buClr>
              <a:buSzPts val="1600"/>
              <a:buFont typeface="Comic Sans MS"/>
              <a:buChar char="●"/>
            </a:pPr>
            <a:r>
              <a:rPr lang="en" sz="1600" b="0" i="0" u="none" strike="noStrike" cap="none">
                <a:solidFill>
                  <a:schemeClr val="dk1"/>
                </a:solidFill>
                <a:latin typeface="Comic Sans MS"/>
                <a:ea typeface="Comic Sans MS"/>
                <a:cs typeface="Comic Sans MS"/>
                <a:sym typeface="Comic Sans MS"/>
              </a:rPr>
              <a:t>Computing (every Thursday)</a:t>
            </a:r>
            <a:endParaRPr sz="1600" b="0" i="0" u="none" strike="noStrike" cap="none">
              <a:solidFill>
                <a:schemeClr val="dk1"/>
              </a:solidFill>
              <a:latin typeface="Comic Sans MS"/>
              <a:ea typeface="Comic Sans MS"/>
              <a:cs typeface="Comic Sans MS"/>
              <a:sym typeface="Comic Sans MS"/>
            </a:endParaRPr>
          </a:p>
          <a:p>
            <a:pPr marL="457200" marR="0" lvl="0" indent="-330200" algn="l" rtl="0">
              <a:lnSpc>
                <a:spcPct val="100000"/>
              </a:lnSpc>
              <a:spcBef>
                <a:spcPts val="0"/>
              </a:spcBef>
              <a:spcAft>
                <a:spcPts val="0"/>
              </a:spcAft>
              <a:buClr>
                <a:schemeClr val="dk1"/>
              </a:buClr>
              <a:buSzPts val="1600"/>
              <a:buFont typeface="Comic Sans MS"/>
              <a:buChar char="●"/>
            </a:pPr>
            <a:r>
              <a:rPr lang="en" sz="1600" b="0" i="0" u="none" strike="noStrike" cap="none">
                <a:solidFill>
                  <a:schemeClr val="dk1"/>
                </a:solidFill>
                <a:latin typeface="Comic Sans MS"/>
                <a:ea typeface="Comic Sans MS"/>
                <a:cs typeface="Comic Sans MS"/>
                <a:sym typeface="Comic Sans MS"/>
              </a:rPr>
              <a:t>PE (every Friday) </a:t>
            </a:r>
            <a:endParaRPr sz="1600" b="0" i="0" u="none" strike="noStrike" cap="none">
              <a:solidFill>
                <a:schemeClr val="dk1"/>
              </a:solidFill>
              <a:latin typeface="Comic Sans MS"/>
              <a:ea typeface="Comic Sans MS"/>
              <a:cs typeface="Comic Sans MS"/>
              <a:sym typeface="Comic Sans M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sp>
        <p:nvSpPr>
          <p:cNvPr id="189" name="Google Shape;189;p5"/>
          <p:cNvSpPr/>
          <p:nvPr/>
        </p:nvSpPr>
        <p:spPr>
          <a:xfrm>
            <a:off x="-199758" y="316457"/>
            <a:ext cx="9645900" cy="589800"/>
          </a:xfrm>
          <a:prstGeom prst="rect">
            <a:avLst/>
          </a:prstGeom>
          <a:solidFill>
            <a:srgbClr val="FF0000"/>
          </a:solidFill>
          <a:ln w="12700" cap="flat" cmpd="sng">
            <a:solidFill>
              <a:srgbClr val="FF0000"/>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190" name="Google Shape;190;p5"/>
          <p:cNvPicPr preferRelativeResize="0"/>
          <p:nvPr/>
        </p:nvPicPr>
        <p:blipFill rotWithShape="1">
          <a:blip r:embed="rId3">
            <a:alphaModFix/>
          </a:blip>
          <a:srcRect/>
          <a:stretch/>
        </p:blipFill>
        <p:spPr>
          <a:xfrm>
            <a:off x="173008" y="177853"/>
            <a:ext cx="923250" cy="866869"/>
          </a:xfrm>
          <a:prstGeom prst="rect">
            <a:avLst/>
          </a:prstGeom>
          <a:noFill/>
          <a:ln>
            <a:noFill/>
          </a:ln>
        </p:spPr>
      </p:pic>
      <p:sp>
        <p:nvSpPr>
          <p:cNvPr id="191" name="Google Shape;191;p5"/>
          <p:cNvSpPr txBox="1"/>
          <p:nvPr/>
        </p:nvSpPr>
        <p:spPr>
          <a:xfrm>
            <a:off x="0" y="367658"/>
            <a:ext cx="9144000" cy="4848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2700"/>
              <a:buFont typeface="Arial"/>
              <a:buNone/>
            </a:pPr>
            <a:r>
              <a:rPr lang="en" sz="2700" b="0" i="0" u="none" strike="noStrike" cap="none">
                <a:solidFill>
                  <a:schemeClr val="dk1"/>
                </a:solidFill>
                <a:latin typeface="Comic Sans MS"/>
                <a:ea typeface="Comic Sans MS"/>
                <a:cs typeface="Comic Sans MS"/>
                <a:sym typeface="Comic Sans MS"/>
              </a:rPr>
              <a:t>St Bernadette Catholic Primary School</a:t>
            </a:r>
            <a:endParaRPr sz="1100" b="0" i="0" u="none" strike="noStrike" cap="none">
              <a:solidFill>
                <a:srgbClr val="000000"/>
              </a:solidFill>
              <a:latin typeface="Arial"/>
              <a:ea typeface="Arial"/>
              <a:cs typeface="Arial"/>
              <a:sym typeface="Arial"/>
            </a:endParaRPr>
          </a:p>
        </p:txBody>
      </p:sp>
      <p:sp>
        <p:nvSpPr>
          <p:cNvPr id="192" name="Google Shape;192;p5"/>
          <p:cNvSpPr/>
          <p:nvPr/>
        </p:nvSpPr>
        <p:spPr>
          <a:xfrm>
            <a:off x="1" y="957317"/>
            <a:ext cx="9144000" cy="2307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b="0" i="1" u="none" strike="noStrike" cap="none">
                <a:solidFill>
                  <a:srgbClr val="000000"/>
                </a:solidFill>
                <a:latin typeface="Comic Sans MS"/>
                <a:ea typeface="Comic Sans MS"/>
                <a:cs typeface="Comic Sans MS"/>
                <a:sym typeface="Comic Sans MS"/>
              </a:rPr>
              <a:t>“Learning to grow in knowledge, faith and love through friendship with Jesus and Mary.”</a:t>
            </a:r>
            <a:endParaRPr sz="1100" b="0" i="0" u="none" strike="noStrike" cap="none">
              <a:solidFill>
                <a:schemeClr val="dk1"/>
              </a:solidFill>
              <a:latin typeface="Comic Sans MS"/>
              <a:ea typeface="Comic Sans MS"/>
              <a:cs typeface="Comic Sans MS"/>
              <a:sym typeface="Comic Sans MS"/>
            </a:endParaRPr>
          </a:p>
        </p:txBody>
      </p:sp>
      <p:sp>
        <p:nvSpPr>
          <p:cNvPr id="193" name="Google Shape;193;p5"/>
          <p:cNvSpPr txBox="1"/>
          <p:nvPr/>
        </p:nvSpPr>
        <p:spPr>
          <a:xfrm>
            <a:off x="0" y="1474150"/>
            <a:ext cx="9144000" cy="4386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 sz="2400" b="1" i="0" u="sng" strike="noStrike" cap="none">
                <a:solidFill>
                  <a:schemeClr val="dk1"/>
                </a:solidFill>
                <a:latin typeface="Comic Sans MS"/>
                <a:ea typeface="Comic Sans MS"/>
                <a:cs typeface="Comic Sans MS"/>
                <a:sym typeface="Comic Sans MS"/>
              </a:rPr>
              <a:t>EYFS Curriculum</a:t>
            </a:r>
            <a:endParaRPr sz="1100" b="0" i="0" u="none" strike="noStrike" cap="none">
              <a:solidFill>
                <a:srgbClr val="000000"/>
              </a:solidFill>
              <a:latin typeface="Arial"/>
              <a:ea typeface="Arial"/>
              <a:cs typeface="Arial"/>
              <a:sym typeface="Arial"/>
            </a:endParaRPr>
          </a:p>
        </p:txBody>
      </p:sp>
      <p:sp>
        <p:nvSpPr>
          <p:cNvPr id="194" name="Google Shape;194;p5"/>
          <p:cNvSpPr/>
          <p:nvPr/>
        </p:nvSpPr>
        <p:spPr>
          <a:xfrm>
            <a:off x="173007" y="2097581"/>
            <a:ext cx="8736000" cy="9483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Comic Sans MS"/>
                <a:ea typeface="Comic Sans MS"/>
                <a:cs typeface="Comic Sans MS"/>
                <a:sym typeface="Comic Sans MS"/>
              </a:rPr>
              <a:t>The Early Years Foundation Stage (EYFS) sets standards for the learning, development and care of your child from birth to 5 years old.</a:t>
            </a:r>
            <a:endParaRPr sz="1400" b="0" i="0" u="none" strike="noStrike" cap="none">
              <a:solidFill>
                <a:schemeClr val="dk1"/>
              </a:solidFill>
              <a:latin typeface="Comic Sans MS"/>
              <a:ea typeface="Comic Sans MS"/>
              <a:cs typeface="Comic Sans MS"/>
              <a:sym typeface="Comic Sans MS"/>
            </a:endParaRPr>
          </a:p>
          <a:p>
            <a:pPr marL="0" marR="0" lvl="0" indent="0" algn="ctr" rtl="0">
              <a:lnSpc>
                <a:spcPct val="100000"/>
              </a:lnSpc>
              <a:spcBef>
                <a:spcPts val="400"/>
              </a:spcBef>
              <a:spcAft>
                <a:spcPts val="0"/>
              </a:spcAft>
              <a:buClr>
                <a:srgbClr val="000000"/>
              </a:buClr>
              <a:buSzPts val="1400"/>
              <a:buFont typeface="Arial"/>
              <a:buNone/>
            </a:pPr>
            <a:r>
              <a:rPr lang="en" sz="1400" b="0" i="0" u="none" strike="noStrike" cap="none">
                <a:solidFill>
                  <a:srgbClr val="000000"/>
                </a:solidFill>
                <a:latin typeface="Comic Sans MS"/>
                <a:ea typeface="Comic Sans MS"/>
                <a:cs typeface="Comic Sans MS"/>
                <a:sym typeface="Comic Sans MS"/>
              </a:rPr>
              <a:t>All schools and Ofsted-registered early years providers must follow the EYFS, including childminders, preschools, nurseries and school reception classes.</a:t>
            </a:r>
            <a:endParaRPr sz="1400" b="0" i="0" u="none" strike="noStrike" cap="none">
              <a:solidFill>
                <a:schemeClr val="dk1"/>
              </a:solidFill>
              <a:latin typeface="Comic Sans MS"/>
              <a:ea typeface="Comic Sans MS"/>
              <a:cs typeface="Comic Sans MS"/>
              <a:sym typeface="Comic Sans MS"/>
            </a:endParaRPr>
          </a:p>
        </p:txBody>
      </p:sp>
      <p:graphicFrame>
        <p:nvGraphicFramePr>
          <p:cNvPr id="195" name="Google Shape;195;p5"/>
          <p:cNvGraphicFramePr/>
          <p:nvPr/>
        </p:nvGraphicFramePr>
        <p:xfrm>
          <a:off x="1446554" y="3282427"/>
          <a:ext cx="3000000" cy="3000000"/>
        </p:xfrm>
        <a:graphic>
          <a:graphicData uri="http://schemas.openxmlformats.org/drawingml/2006/table">
            <a:tbl>
              <a:tblPr firstRow="1" bandRow="1">
                <a:noFill/>
                <a:tableStyleId>{85FF86F3-CA2F-45F3-9BD1-0916D734A032}</a:tableStyleId>
              </a:tblPr>
              <a:tblGrid>
                <a:gridCol w="1588375">
                  <a:extLst>
                    <a:ext uri="{9D8B030D-6E8A-4147-A177-3AD203B41FA5}">
                      <a16:colId xmlns:a16="http://schemas.microsoft.com/office/drawing/2014/main" val="20000"/>
                    </a:ext>
                  </a:extLst>
                </a:gridCol>
                <a:gridCol w="529475">
                  <a:extLst>
                    <a:ext uri="{9D8B030D-6E8A-4147-A177-3AD203B41FA5}">
                      <a16:colId xmlns:a16="http://schemas.microsoft.com/office/drawing/2014/main" val="20001"/>
                    </a:ext>
                  </a:extLst>
                </a:gridCol>
                <a:gridCol w="1058900">
                  <a:extLst>
                    <a:ext uri="{9D8B030D-6E8A-4147-A177-3AD203B41FA5}">
                      <a16:colId xmlns:a16="http://schemas.microsoft.com/office/drawing/2014/main" val="20002"/>
                    </a:ext>
                  </a:extLst>
                </a:gridCol>
                <a:gridCol w="1058900">
                  <a:extLst>
                    <a:ext uri="{9D8B030D-6E8A-4147-A177-3AD203B41FA5}">
                      <a16:colId xmlns:a16="http://schemas.microsoft.com/office/drawing/2014/main" val="20003"/>
                    </a:ext>
                  </a:extLst>
                </a:gridCol>
                <a:gridCol w="529475">
                  <a:extLst>
                    <a:ext uri="{9D8B030D-6E8A-4147-A177-3AD203B41FA5}">
                      <a16:colId xmlns:a16="http://schemas.microsoft.com/office/drawing/2014/main" val="20004"/>
                    </a:ext>
                  </a:extLst>
                </a:gridCol>
                <a:gridCol w="1588375">
                  <a:extLst>
                    <a:ext uri="{9D8B030D-6E8A-4147-A177-3AD203B41FA5}">
                      <a16:colId xmlns:a16="http://schemas.microsoft.com/office/drawing/2014/main" val="20005"/>
                    </a:ext>
                  </a:extLst>
                </a:gridCol>
              </a:tblGrid>
              <a:tr h="368675">
                <a:tc gridSpan="6">
                  <a:txBody>
                    <a:bodyPr/>
                    <a:lstStyle/>
                    <a:p>
                      <a:pPr marL="0" marR="0" lvl="0" indent="0" algn="ctr" rtl="0">
                        <a:lnSpc>
                          <a:spcPct val="100000"/>
                        </a:lnSpc>
                        <a:spcBef>
                          <a:spcPts val="0"/>
                        </a:spcBef>
                        <a:spcAft>
                          <a:spcPts val="0"/>
                        </a:spcAft>
                        <a:buClr>
                          <a:srgbClr val="000000"/>
                        </a:buClr>
                        <a:buSzPts val="1200"/>
                        <a:buFont typeface="Arial"/>
                        <a:buNone/>
                      </a:pPr>
                      <a:r>
                        <a:rPr lang="en" sz="1200" b="1" u="sng" strike="noStrike" cap="none">
                          <a:latin typeface="Comic Sans MS"/>
                          <a:ea typeface="Comic Sans MS"/>
                          <a:cs typeface="Comic Sans MS"/>
                          <a:sym typeface="Comic Sans MS"/>
                        </a:rPr>
                        <a:t>Prime Areas of Learning</a:t>
                      </a:r>
                      <a:endParaRPr sz="1100" u="none" strike="noStrike" cap="none"/>
                    </a:p>
                  </a:txBody>
                  <a:tcPr marL="68600" marR="68600" marT="34300" marB="3430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392150">
                <a:tc gridSpan="2">
                  <a:txBody>
                    <a:bodyPr/>
                    <a:lstStyle/>
                    <a:p>
                      <a:pPr marL="0" marR="0" lvl="0" indent="0" algn="ctr" rtl="0">
                        <a:lnSpc>
                          <a:spcPct val="100000"/>
                        </a:lnSpc>
                        <a:spcBef>
                          <a:spcPts val="0"/>
                        </a:spcBef>
                        <a:spcAft>
                          <a:spcPts val="0"/>
                        </a:spcAft>
                        <a:buClr>
                          <a:srgbClr val="000000"/>
                        </a:buClr>
                        <a:buSzPts val="900"/>
                        <a:buFont typeface="Arial"/>
                        <a:buNone/>
                      </a:pPr>
                      <a:r>
                        <a:rPr lang="en" sz="900" u="none" strike="noStrike" cap="none">
                          <a:latin typeface="Comic Sans MS"/>
                          <a:ea typeface="Comic Sans MS"/>
                          <a:cs typeface="Comic Sans MS"/>
                          <a:sym typeface="Comic Sans MS"/>
                        </a:rPr>
                        <a:t>Communication and Language</a:t>
                      </a:r>
                      <a:endParaRPr sz="1100" u="none" strike="noStrike" cap="none"/>
                    </a:p>
                  </a:txBody>
                  <a:tcPr marL="68600" marR="68600" marT="34300" marB="34300" anchor="ctr">
                    <a:solidFill>
                      <a:srgbClr val="FFFF00"/>
                    </a:solidFill>
                  </a:tcPr>
                </a:tc>
                <a:tc hMerge="1">
                  <a:txBody>
                    <a:bodyPr/>
                    <a:lstStyle/>
                    <a:p>
                      <a:endParaRPr lang="en-US"/>
                    </a:p>
                  </a:txBody>
                  <a:tcPr/>
                </a:tc>
                <a:tc gridSpan="2">
                  <a:txBody>
                    <a:bodyPr/>
                    <a:lstStyle/>
                    <a:p>
                      <a:pPr marL="0" marR="0" lvl="0" indent="0" algn="ctr" rtl="0">
                        <a:lnSpc>
                          <a:spcPct val="100000"/>
                        </a:lnSpc>
                        <a:spcBef>
                          <a:spcPts val="0"/>
                        </a:spcBef>
                        <a:spcAft>
                          <a:spcPts val="0"/>
                        </a:spcAft>
                        <a:buClr>
                          <a:srgbClr val="000000"/>
                        </a:buClr>
                        <a:buSzPts val="900"/>
                        <a:buFont typeface="Arial"/>
                        <a:buNone/>
                      </a:pPr>
                      <a:r>
                        <a:rPr lang="en" sz="900" u="none" strike="noStrike" cap="none">
                          <a:latin typeface="Comic Sans MS"/>
                          <a:ea typeface="Comic Sans MS"/>
                          <a:cs typeface="Comic Sans MS"/>
                          <a:sym typeface="Comic Sans MS"/>
                        </a:rPr>
                        <a:t>Physical Development</a:t>
                      </a:r>
                      <a:endParaRPr sz="1100" u="none" strike="noStrike" cap="none"/>
                    </a:p>
                  </a:txBody>
                  <a:tcPr marL="68600" marR="68600" marT="34300" marB="34300" anchor="ctr">
                    <a:solidFill>
                      <a:srgbClr val="FFC000"/>
                    </a:solidFill>
                  </a:tcPr>
                </a:tc>
                <a:tc hMerge="1">
                  <a:txBody>
                    <a:bodyPr/>
                    <a:lstStyle/>
                    <a:p>
                      <a:endParaRPr lang="en-US"/>
                    </a:p>
                  </a:txBody>
                  <a:tcPr/>
                </a:tc>
                <a:tc gridSpan="2">
                  <a:txBody>
                    <a:bodyPr/>
                    <a:lstStyle/>
                    <a:p>
                      <a:pPr marL="0" marR="0" lvl="0" indent="0" algn="ctr" rtl="0">
                        <a:lnSpc>
                          <a:spcPct val="100000"/>
                        </a:lnSpc>
                        <a:spcBef>
                          <a:spcPts val="0"/>
                        </a:spcBef>
                        <a:spcAft>
                          <a:spcPts val="0"/>
                        </a:spcAft>
                        <a:buClr>
                          <a:srgbClr val="000000"/>
                        </a:buClr>
                        <a:buSzPts val="900"/>
                        <a:buFont typeface="Arial"/>
                        <a:buNone/>
                      </a:pPr>
                      <a:r>
                        <a:rPr lang="en" sz="900" u="none" strike="noStrike" cap="none">
                          <a:latin typeface="Comic Sans MS"/>
                          <a:ea typeface="Comic Sans MS"/>
                          <a:cs typeface="Comic Sans MS"/>
                          <a:sym typeface="Comic Sans MS"/>
                        </a:rPr>
                        <a:t>Personal, Social, Emotional Development</a:t>
                      </a:r>
                      <a:endParaRPr sz="1100" u="none" strike="noStrike" cap="none"/>
                    </a:p>
                  </a:txBody>
                  <a:tcPr marL="68600" marR="68600" marT="34300" marB="34300" anchor="ctr">
                    <a:solidFill>
                      <a:srgbClr val="FF8AD8"/>
                    </a:solidFill>
                  </a:tcPr>
                </a:tc>
                <a:tc hMerge="1">
                  <a:txBody>
                    <a:bodyPr/>
                    <a:lstStyle/>
                    <a:p>
                      <a:endParaRPr lang="en-US"/>
                    </a:p>
                  </a:txBody>
                  <a:tcPr/>
                </a:tc>
                <a:extLst>
                  <a:ext uri="{0D108BD9-81ED-4DB2-BD59-A6C34878D82A}">
                    <a16:rowId xmlns:a16="http://schemas.microsoft.com/office/drawing/2014/main" val="10001"/>
                  </a:ext>
                </a:extLst>
              </a:tr>
              <a:tr h="392150">
                <a:tc gridSpan="6">
                  <a:txBody>
                    <a:bodyPr/>
                    <a:lstStyle/>
                    <a:p>
                      <a:pPr marL="0" marR="0" lvl="0" indent="0" algn="ctr" rtl="0">
                        <a:lnSpc>
                          <a:spcPct val="100000"/>
                        </a:lnSpc>
                        <a:spcBef>
                          <a:spcPts val="0"/>
                        </a:spcBef>
                        <a:spcAft>
                          <a:spcPts val="0"/>
                        </a:spcAft>
                        <a:buClr>
                          <a:srgbClr val="000000"/>
                        </a:buClr>
                        <a:buSzPts val="1200"/>
                        <a:buFont typeface="Arial"/>
                        <a:buNone/>
                      </a:pPr>
                      <a:r>
                        <a:rPr lang="en" sz="1200" b="1" u="sng" strike="noStrike" cap="none">
                          <a:latin typeface="Comic Sans MS"/>
                          <a:ea typeface="Comic Sans MS"/>
                          <a:cs typeface="Comic Sans MS"/>
                          <a:sym typeface="Comic Sans MS"/>
                        </a:rPr>
                        <a:t>Specific Areas of Learning</a:t>
                      </a:r>
                      <a:endParaRPr sz="1100" u="none" strike="noStrike" cap="none"/>
                    </a:p>
                  </a:txBody>
                  <a:tcPr marL="68600" marR="68600" marT="34300" marB="3430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2"/>
                  </a:ext>
                </a:extLst>
              </a:tr>
              <a:tr h="392150">
                <a:tc>
                  <a:txBody>
                    <a:bodyPr/>
                    <a:lstStyle/>
                    <a:p>
                      <a:pPr marL="0" marR="0" lvl="0" indent="0" algn="ctr" rtl="0">
                        <a:lnSpc>
                          <a:spcPct val="100000"/>
                        </a:lnSpc>
                        <a:spcBef>
                          <a:spcPts val="0"/>
                        </a:spcBef>
                        <a:spcAft>
                          <a:spcPts val="0"/>
                        </a:spcAft>
                        <a:buClr>
                          <a:srgbClr val="000000"/>
                        </a:buClr>
                        <a:buSzPts val="900"/>
                        <a:buFont typeface="Arial"/>
                        <a:buNone/>
                      </a:pPr>
                      <a:r>
                        <a:rPr lang="en" sz="900" u="none" strike="noStrike" cap="none">
                          <a:latin typeface="Comic Sans MS"/>
                          <a:ea typeface="Comic Sans MS"/>
                          <a:cs typeface="Comic Sans MS"/>
                          <a:sym typeface="Comic Sans MS"/>
                        </a:rPr>
                        <a:t>Literacy</a:t>
                      </a:r>
                      <a:endParaRPr sz="1100" u="none" strike="noStrike" cap="none"/>
                    </a:p>
                  </a:txBody>
                  <a:tcPr marL="68600" marR="68600" marT="34300" marB="34300" anchor="ctr">
                    <a:solidFill>
                      <a:srgbClr val="FF0000"/>
                    </a:solidFill>
                  </a:tcPr>
                </a:tc>
                <a:tc gridSpan="2">
                  <a:txBody>
                    <a:bodyPr/>
                    <a:lstStyle/>
                    <a:p>
                      <a:pPr marL="0" marR="0" lvl="0" indent="0" algn="ctr" rtl="0">
                        <a:lnSpc>
                          <a:spcPct val="100000"/>
                        </a:lnSpc>
                        <a:spcBef>
                          <a:spcPts val="0"/>
                        </a:spcBef>
                        <a:spcAft>
                          <a:spcPts val="0"/>
                        </a:spcAft>
                        <a:buClr>
                          <a:srgbClr val="000000"/>
                        </a:buClr>
                        <a:buSzPts val="900"/>
                        <a:buFont typeface="Arial"/>
                        <a:buNone/>
                      </a:pPr>
                      <a:r>
                        <a:rPr lang="en" sz="900" u="none" strike="noStrike" cap="none">
                          <a:latin typeface="Comic Sans MS"/>
                          <a:ea typeface="Comic Sans MS"/>
                          <a:cs typeface="Comic Sans MS"/>
                          <a:sym typeface="Comic Sans MS"/>
                        </a:rPr>
                        <a:t>Maths</a:t>
                      </a:r>
                      <a:endParaRPr sz="1100" u="none" strike="noStrike" cap="none"/>
                    </a:p>
                  </a:txBody>
                  <a:tcPr marL="68600" marR="68600" marT="34300" marB="34300" anchor="ctr">
                    <a:solidFill>
                      <a:srgbClr val="00B0F0"/>
                    </a:solidFill>
                  </a:tcPr>
                </a:tc>
                <a:tc hMerge="1">
                  <a:txBody>
                    <a:bodyPr/>
                    <a:lstStyle/>
                    <a:p>
                      <a:endParaRPr lang="en-US"/>
                    </a:p>
                  </a:txBody>
                  <a:tcPr/>
                </a:tc>
                <a:tc gridSpan="2">
                  <a:txBody>
                    <a:bodyPr/>
                    <a:lstStyle/>
                    <a:p>
                      <a:pPr marL="0" marR="0" lvl="0" indent="0" algn="ctr" rtl="0">
                        <a:lnSpc>
                          <a:spcPct val="100000"/>
                        </a:lnSpc>
                        <a:spcBef>
                          <a:spcPts val="0"/>
                        </a:spcBef>
                        <a:spcAft>
                          <a:spcPts val="0"/>
                        </a:spcAft>
                        <a:buClr>
                          <a:srgbClr val="000000"/>
                        </a:buClr>
                        <a:buSzPts val="900"/>
                        <a:buFont typeface="Arial"/>
                        <a:buNone/>
                      </a:pPr>
                      <a:r>
                        <a:rPr lang="en" sz="900" u="none" strike="noStrike" cap="none">
                          <a:latin typeface="Comic Sans MS"/>
                          <a:ea typeface="Comic Sans MS"/>
                          <a:cs typeface="Comic Sans MS"/>
                          <a:sym typeface="Comic Sans MS"/>
                        </a:rPr>
                        <a:t>Understanding the World</a:t>
                      </a:r>
                      <a:endParaRPr sz="1100" u="none" strike="noStrike" cap="none"/>
                    </a:p>
                  </a:txBody>
                  <a:tcPr marL="68600" marR="68600" marT="34300" marB="34300" anchor="ctr">
                    <a:solidFill>
                      <a:srgbClr val="92D050"/>
                    </a:solidFill>
                  </a:tcPr>
                </a:tc>
                <a:tc hMerge="1">
                  <a:txBody>
                    <a:bodyPr/>
                    <a:lstStyle/>
                    <a:p>
                      <a:endParaRPr lang="en-US"/>
                    </a:p>
                  </a:txBody>
                  <a:tcPr/>
                </a:tc>
                <a:tc>
                  <a:txBody>
                    <a:bodyPr/>
                    <a:lstStyle/>
                    <a:p>
                      <a:pPr marL="0" marR="0" lvl="0" indent="0" algn="ctr" rtl="0">
                        <a:lnSpc>
                          <a:spcPct val="100000"/>
                        </a:lnSpc>
                        <a:spcBef>
                          <a:spcPts val="0"/>
                        </a:spcBef>
                        <a:spcAft>
                          <a:spcPts val="0"/>
                        </a:spcAft>
                        <a:buClr>
                          <a:srgbClr val="000000"/>
                        </a:buClr>
                        <a:buSzPts val="900"/>
                        <a:buFont typeface="Arial"/>
                        <a:buNone/>
                      </a:pPr>
                      <a:r>
                        <a:rPr lang="en" sz="900" u="none" strike="noStrike" cap="none">
                          <a:latin typeface="Comic Sans MS"/>
                          <a:ea typeface="Comic Sans MS"/>
                          <a:cs typeface="Comic Sans MS"/>
                          <a:sym typeface="Comic Sans MS"/>
                        </a:rPr>
                        <a:t>Expressive Art and Design</a:t>
                      </a:r>
                      <a:endParaRPr sz="1100" u="none" strike="noStrike" cap="none"/>
                    </a:p>
                  </a:txBody>
                  <a:tcPr marL="68600" marR="68600" marT="34300" marB="34300" anchor="ctr">
                    <a:solidFill>
                      <a:srgbClr val="D883FF"/>
                    </a:solidFill>
                  </a:tcPr>
                </a:tc>
                <a:extLst>
                  <a:ext uri="{0D108BD9-81ED-4DB2-BD59-A6C34878D82A}">
                    <a16:rowId xmlns:a16="http://schemas.microsoft.com/office/drawing/2014/main" val="10003"/>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8"/>
          <p:cNvSpPr/>
          <p:nvPr/>
        </p:nvSpPr>
        <p:spPr>
          <a:xfrm>
            <a:off x="-199758" y="316457"/>
            <a:ext cx="9645900" cy="589800"/>
          </a:xfrm>
          <a:prstGeom prst="rect">
            <a:avLst/>
          </a:prstGeom>
          <a:solidFill>
            <a:srgbClr val="FF0000"/>
          </a:solidFill>
          <a:ln w="12700" cap="flat" cmpd="sng">
            <a:solidFill>
              <a:srgbClr val="FF0000"/>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201" name="Google Shape;201;p8"/>
          <p:cNvPicPr preferRelativeResize="0"/>
          <p:nvPr/>
        </p:nvPicPr>
        <p:blipFill rotWithShape="1">
          <a:blip r:embed="rId3">
            <a:alphaModFix/>
          </a:blip>
          <a:srcRect/>
          <a:stretch/>
        </p:blipFill>
        <p:spPr>
          <a:xfrm>
            <a:off x="173008" y="177853"/>
            <a:ext cx="923250" cy="866869"/>
          </a:xfrm>
          <a:prstGeom prst="rect">
            <a:avLst/>
          </a:prstGeom>
          <a:noFill/>
          <a:ln>
            <a:noFill/>
          </a:ln>
        </p:spPr>
      </p:pic>
      <p:sp>
        <p:nvSpPr>
          <p:cNvPr id="202" name="Google Shape;202;p8"/>
          <p:cNvSpPr txBox="1"/>
          <p:nvPr/>
        </p:nvSpPr>
        <p:spPr>
          <a:xfrm>
            <a:off x="0" y="367658"/>
            <a:ext cx="9144000" cy="4848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2700"/>
              <a:buFont typeface="Arial"/>
              <a:buNone/>
            </a:pPr>
            <a:r>
              <a:rPr lang="en" sz="2700" b="0" i="0" u="none" strike="noStrike" cap="none">
                <a:solidFill>
                  <a:schemeClr val="dk1"/>
                </a:solidFill>
                <a:latin typeface="Comic Sans MS"/>
                <a:ea typeface="Comic Sans MS"/>
                <a:cs typeface="Comic Sans MS"/>
                <a:sym typeface="Comic Sans MS"/>
              </a:rPr>
              <a:t>St Bernadette Catholic Primary School</a:t>
            </a:r>
            <a:endParaRPr sz="1100" b="0" i="0" u="none" strike="noStrike" cap="none">
              <a:solidFill>
                <a:srgbClr val="000000"/>
              </a:solidFill>
              <a:latin typeface="Arial"/>
              <a:ea typeface="Arial"/>
              <a:cs typeface="Arial"/>
              <a:sym typeface="Arial"/>
            </a:endParaRPr>
          </a:p>
        </p:txBody>
      </p:sp>
      <p:sp>
        <p:nvSpPr>
          <p:cNvPr id="203" name="Google Shape;203;p8"/>
          <p:cNvSpPr/>
          <p:nvPr/>
        </p:nvSpPr>
        <p:spPr>
          <a:xfrm>
            <a:off x="1" y="957317"/>
            <a:ext cx="9144000" cy="2307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b="0" i="1" u="none" strike="noStrike" cap="none">
                <a:solidFill>
                  <a:srgbClr val="000000"/>
                </a:solidFill>
                <a:latin typeface="Comic Sans MS"/>
                <a:ea typeface="Comic Sans MS"/>
                <a:cs typeface="Comic Sans MS"/>
                <a:sym typeface="Comic Sans MS"/>
              </a:rPr>
              <a:t>“Learning to grow in knowledge, faith and love through friendship with Jesus and Mary.”</a:t>
            </a:r>
            <a:endParaRPr sz="1100" b="0" i="0" u="none" strike="noStrike" cap="none">
              <a:solidFill>
                <a:schemeClr val="dk1"/>
              </a:solidFill>
              <a:latin typeface="Comic Sans MS"/>
              <a:ea typeface="Comic Sans MS"/>
              <a:cs typeface="Comic Sans MS"/>
              <a:sym typeface="Comic Sans MS"/>
            </a:endParaRPr>
          </a:p>
        </p:txBody>
      </p:sp>
      <p:sp>
        <p:nvSpPr>
          <p:cNvPr id="204" name="Google Shape;204;p8"/>
          <p:cNvSpPr txBox="1"/>
          <p:nvPr/>
        </p:nvSpPr>
        <p:spPr>
          <a:xfrm>
            <a:off x="0" y="1474150"/>
            <a:ext cx="9144000" cy="4386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 sz="2400" b="1" i="0" u="sng" strike="noStrike" cap="none">
                <a:solidFill>
                  <a:schemeClr val="dk1"/>
                </a:solidFill>
                <a:latin typeface="Comic Sans MS"/>
                <a:ea typeface="Comic Sans MS"/>
                <a:cs typeface="Comic Sans MS"/>
                <a:sym typeface="Comic Sans MS"/>
              </a:rPr>
              <a:t>EYFS Curriculum - In and ou</a:t>
            </a:r>
            <a:r>
              <a:rPr lang="en" sz="2400" b="1" u="sng">
                <a:solidFill>
                  <a:schemeClr val="dk1"/>
                </a:solidFill>
                <a:latin typeface="Comic Sans MS"/>
                <a:ea typeface="Comic Sans MS"/>
                <a:cs typeface="Comic Sans MS"/>
                <a:sym typeface="Comic Sans MS"/>
              </a:rPr>
              <a:t>t</a:t>
            </a:r>
            <a:endParaRPr sz="1100" b="0" i="0" u="none" strike="noStrike" cap="none">
              <a:solidFill>
                <a:srgbClr val="000000"/>
              </a:solidFill>
              <a:latin typeface="Arial"/>
              <a:ea typeface="Arial"/>
              <a:cs typeface="Arial"/>
              <a:sym typeface="Arial"/>
            </a:endParaRPr>
          </a:p>
        </p:txBody>
      </p:sp>
      <p:sp>
        <p:nvSpPr>
          <p:cNvPr id="205" name="Google Shape;205;p8"/>
          <p:cNvSpPr/>
          <p:nvPr/>
        </p:nvSpPr>
        <p:spPr>
          <a:xfrm>
            <a:off x="252101" y="2063234"/>
            <a:ext cx="8639700" cy="6927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chemeClr val="dk1"/>
                </a:solidFill>
                <a:latin typeface="Comic Sans MS"/>
                <a:ea typeface="Comic Sans MS"/>
                <a:cs typeface="Comic Sans MS"/>
                <a:sym typeface="Comic Sans MS"/>
              </a:rPr>
              <a:t>Each day, different activities are set up in our indoor and outdoor areas for CIL. This is time where the children can initiate their own learning and choose what areas they would like to be in. At this time, the children can flow freely from inside and outside.</a:t>
            </a:r>
            <a:endParaRPr sz="1100" b="0" i="0" u="none" strike="noStrike" cap="none">
              <a:solidFill>
                <a:srgbClr val="000000"/>
              </a:solidFill>
              <a:latin typeface="Arial"/>
              <a:ea typeface="Arial"/>
              <a:cs typeface="Arial"/>
              <a:sym typeface="Arial"/>
            </a:endParaRPr>
          </a:p>
        </p:txBody>
      </p:sp>
      <p:pic>
        <p:nvPicPr>
          <p:cNvPr id="206" name="Google Shape;206;p8"/>
          <p:cNvPicPr preferRelativeResize="0"/>
          <p:nvPr/>
        </p:nvPicPr>
        <p:blipFill rotWithShape="1">
          <a:blip r:embed="rId4">
            <a:alphaModFix/>
          </a:blip>
          <a:srcRect/>
          <a:stretch/>
        </p:blipFill>
        <p:spPr>
          <a:xfrm>
            <a:off x="4665100" y="2879478"/>
            <a:ext cx="1564627" cy="2086170"/>
          </a:xfrm>
          <a:prstGeom prst="rect">
            <a:avLst/>
          </a:prstGeom>
          <a:noFill/>
          <a:ln>
            <a:noFill/>
          </a:ln>
        </p:spPr>
      </p:pic>
      <p:pic>
        <p:nvPicPr>
          <p:cNvPr id="207" name="Google Shape;207;p8"/>
          <p:cNvPicPr preferRelativeResize="0"/>
          <p:nvPr/>
        </p:nvPicPr>
        <p:blipFill rotWithShape="1">
          <a:blip r:embed="rId5">
            <a:alphaModFix/>
          </a:blip>
          <a:srcRect/>
          <a:stretch/>
        </p:blipFill>
        <p:spPr>
          <a:xfrm>
            <a:off x="6477224" y="2886767"/>
            <a:ext cx="1564627" cy="2086170"/>
          </a:xfrm>
          <a:prstGeom prst="rect">
            <a:avLst/>
          </a:prstGeom>
          <a:noFill/>
          <a:ln>
            <a:noFill/>
          </a:ln>
        </p:spPr>
      </p:pic>
      <p:pic>
        <p:nvPicPr>
          <p:cNvPr id="208" name="Google Shape;208;p8"/>
          <p:cNvPicPr preferRelativeResize="0"/>
          <p:nvPr/>
        </p:nvPicPr>
        <p:blipFill rotWithShape="1">
          <a:blip r:embed="rId6">
            <a:alphaModFix/>
          </a:blip>
          <a:srcRect/>
          <a:stretch/>
        </p:blipFill>
        <p:spPr>
          <a:xfrm>
            <a:off x="2852975" y="2879478"/>
            <a:ext cx="1564627" cy="2086170"/>
          </a:xfrm>
          <a:prstGeom prst="rect">
            <a:avLst/>
          </a:prstGeom>
          <a:noFill/>
          <a:ln>
            <a:noFill/>
          </a:ln>
        </p:spPr>
      </p:pic>
      <p:sp>
        <p:nvSpPr>
          <p:cNvPr id="209" name="Google Shape;209;p8"/>
          <p:cNvSpPr txBox="1"/>
          <p:nvPr/>
        </p:nvSpPr>
        <p:spPr>
          <a:xfrm>
            <a:off x="2908554" y="4665238"/>
            <a:ext cx="1453500" cy="238500"/>
          </a:xfrm>
          <a:prstGeom prst="rect">
            <a:avLst/>
          </a:prstGeom>
          <a:solidFill>
            <a:schemeClr val="lt1"/>
          </a:solid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 sz="1100" b="1" i="1" u="none" strike="noStrike" cap="none">
                <a:solidFill>
                  <a:srgbClr val="FF0000"/>
                </a:solidFill>
                <a:latin typeface="Comic Sans MS"/>
                <a:ea typeface="Comic Sans MS"/>
                <a:cs typeface="Comic Sans MS"/>
                <a:sym typeface="Comic Sans MS"/>
              </a:rPr>
              <a:t>Parachute Fun!</a:t>
            </a:r>
            <a:endParaRPr sz="1100" b="0" i="0" u="none" strike="noStrike" cap="none">
              <a:solidFill>
                <a:srgbClr val="000000"/>
              </a:solidFill>
              <a:latin typeface="Arial"/>
              <a:ea typeface="Arial"/>
              <a:cs typeface="Arial"/>
              <a:sym typeface="Arial"/>
            </a:endParaRPr>
          </a:p>
        </p:txBody>
      </p:sp>
      <p:sp>
        <p:nvSpPr>
          <p:cNvPr id="210" name="Google Shape;210;p8"/>
          <p:cNvSpPr txBox="1"/>
          <p:nvPr/>
        </p:nvSpPr>
        <p:spPr>
          <a:xfrm>
            <a:off x="4720678" y="4665238"/>
            <a:ext cx="1453500" cy="238500"/>
          </a:xfrm>
          <a:prstGeom prst="rect">
            <a:avLst/>
          </a:prstGeom>
          <a:solidFill>
            <a:schemeClr val="lt1"/>
          </a:solid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 sz="1100" b="1" i="1" u="none" strike="noStrike" cap="none">
                <a:solidFill>
                  <a:srgbClr val="FF0000"/>
                </a:solidFill>
                <a:latin typeface="Comic Sans MS"/>
                <a:ea typeface="Comic Sans MS"/>
                <a:cs typeface="Comic Sans MS"/>
                <a:sym typeface="Comic Sans MS"/>
              </a:rPr>
              <a:t>Church Role Play</a:t>
            </a:r>
            <a:endParaRPr sz="1100" b="0" i="0" u="none" strike="noStrike" cap="none">
              <a:solidFill>
                <a:srgbClr val="000000"/>
              </a:solidFill>
              <a:latin typeface="Arial"/>
              <a:ea typeface="Arial"/>
              <a:cs typeface="Arial"/>
              <a:sym typeface="Arial"/>
            </a:endParaRPr>
          </a:p>
        </p:txBody>
      </p:sp>
      <p:sp>
        <p:nvSpPr>
          <p:cNvPr id="211" name="Google Shape;211;p8"/>
          <p:cNvSpPr txBox="1"/>
          <p:nvPr/>
        </p:nvSpPr>
        <p:spPr>
          <a:xfrm>
            <a:off x="6532802" y="4660425"/>
            <a:ext cx="1453500" cy="408000"/>
          </a:xfrm>
          <a:prstGeom prst="rect">
            <a:avLst/>
          </a:prstGeom>
          <a:solidFill>
            <a:schemeClr val="lt1"/>
          </a:solid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 sz="1100" b="1" i="1" u="none" strike="noStrike" cap="none">
                <a:solidFill>
                  <a:srgbClr val="FF0000"/>
                </a:solidFill>
                <a:latin typeface="Comic Sans MS"/>
                <a:ea typeface="Comic Sans MS"/>
                <a:cs typeface="Comic Sans MS"/>
                <a:sym typeface="Comic Sans MS"/>
              </a:rPr>
              <a:t>Alien Crash Landing!</a:t>
            </a:r>
            <a:endParaRPr sz="1100" b="0" i="0" u="none" strike="noStrike" cap="none">
              <a:solidFill>
                <a:srgbClr val="000000"/>
              </a:solidFill>
              <a:latin typeface="Arial"/>
              <a:ea typeface="Arial"/>
              <a:cs typeface="Arial"/>
              <a:sym typeface="Arial"/>
            </a:endParaRPr>
          </a:p>
        </p:txBody>
      </p:sp>
      <p:pic>
        <p:nvPicPr>
          <p:cNvPr id="212" name="Google Shape;212;p8"/>
          <p:cNvPicPr preferRelativeResize="0"/>
          <p:nvPr/>
        </p:nvPicPr>
        <p:blipFill rotWithShape="1">
          <a:blip r:embed="rId7">
            <a:alphaModFix/>
          </a:blip>
          <a:srcRect/>
          <a:stretch/>
        </p:blipFill>
        <p:spPr>
          <a:xfrm rot="5400000">
            <a:off x="734852" y="3140250"/>
            <a:ext cx="2086169" cy="1564627"/>
          </a:xfrm>
          <a:prstGeom prst="rect">
            <a:avLst/>
          </a:prstGeom>
          <a:noFill/>
          <a:ln>
            <a:noFill/>
          </a:ln>
        </p:spPr>
      </p:pic>
      <p:sp>
        <p:nvSpPr>
          <p:cNvPr id="213" name="Google Shape;213;p8"/>
          <p:cNvSpPr txBox="1"/>
          <p:nvPr/>
        </p:nvSpPr>
        <p:spPr>
          <a:xfrm>
            <a:off x="1051201" y="4660424"/>
            <a:ext cx="1453500" cy="238500"/>
          </a:xfrm>
          <a:prstGeom prst="rect">
            <a:avLst/>
          </a:prstGeom>
          <a:solidFill>
            <a:schemeClr val="lt1"/>
          </a:solid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 sz="1100" b="1" i="1" u="none" strike="noStrike" cap="none">
                <a:solidFill>
                  <a:srgbClr val="FF0000"/>
                </a:solidFill>
                <a:latin typeface="Comic Sans MS"/>
                <a:ea typeface="Comic Sans MS"/>
                <a:cs typeface="Comic Sans MS"/>
                <a:sym typeface="Comic Sans MS"/>
              </a:rPr>
              <a:t>Save the Turtles!</a:t>
            </a:r>
            <a:endParaRPr sz="1100" b="0" i="0" u="none" strike="noStrike" cap="non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sp>
        <p:nvSpPr>
          <p:cNvPr id="218" name="Google Shape;218;p7"/>
          <p:cNvSpPr/>
          <p:nvPr/>
        </p:nvSpPr>
        <p:spPr>
          <a:xfrm>
            <a:off x="-199758" y="316457"/>
            <a:ext cx="9645900" cy="589800"/>
          </a:xfrm>
          <a:prstGeom prst="rect">
            <a:avLst/>
          </a:prstGeom>
          <a:solidFill>
            <a:srgbClr val="FF0000"/>
          </a:solidFill>
          <a:ln w="12700" cap="flat" cmpd="sng">
            <a:solidFill>
              <a:srgbClr val="FF0000"/>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219" name="Google Shape;219;p7"/>
          <p:cNvPicPr preferRelativeResize="0"/>
          <p:nvPr/>
        </p:nvPicPr>
        <p:blipFill rotWithShape="1">
          <a:blip r:embed="rId3">
            <a:alphaModFix/>
          </a:blip>
          <a:srcRect/>
          <a:stretch/>
        </p:blipFill>
        <p:spPr>
          <a:xfrm>
            <a:off x="173008" y="177853"/>
            <a:ext cx="923250" cy="866869"/>
          </a:xfrm>
          <a:prstGeom prst="rect">
            <a:avLst/>
          </a:prstGeom>
          <a:noFill/>
          <a:ln>
            <a:noFill/>
          </a:ln>
        </p:spPr>
      </p:pic>
      <p:sp>
        <p:nvSpPr>
          <p:cNvPr id="220" name="Google Shape;220;p7"/>
          <p:cNvSpPr txBox="1"/>
          <p:nvPr/>
        </p:nvSpPr>
        <p:spPr>
          <a:xfrm>
            <a:off x="0" y="367658"/>
            <a:ext cx="9144000" cy="4848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2700"/>
              <a:buFont typeface="Arial"/>
              <a:buNone/>
            </a:pPr>
            <a:r>
              <a:rPr lang="en" sz="2700" b="0" i="0" u="none" strike="noStrike" cap="none">
                <a:solidFill>
                  <a:schemeClr val="dk1"/>
                </a:solidFill>
                <a:latin typeface="Comic Sans MS"/>
                <a:ea typeface="Comic Sans MS"/>
                <a:cs typeface="Comic Sans MS"/>
                <a:sym typeface="Comic Sans MS"/>
              </a:rPr>
              <a:t>St Bernadette Catholic Primary School</a:t>
            </a:r>
            <a:endParaRPr sz="1100" b="0" i="0" u="none" strike="noStrike" cap="none">
              <a:solidFill>
                <a:srgbClr val="000000"/>
              </a:solidFill>
              <a:latin typeface="Arial"/>
              <a:ea typeface="Arial"/>
              <a:cs typeface="Arial"/>
              <a:sym typeface="Arial"/>
            </a:endParaRPr>
          </a:p>
        </p:txBody>
      </p:sp>
      <p:sp>
        <p:nvSpPr>
          <p:cNvPr id="221" name="Google Shape;221;p7"/>
          <p:cNvSpPr/>
          <p:nvPr/>
        </p:nvSpPr>
        <p:spPr>
          <a:xfrm>
            <a:off x="1" y="957317"/>
            <a:ext cx="9144000" cy="2307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b="0" i="1" u="none" strike="noStrike" cap="none">
                <a:solidFill>
                  <a:srgbClr val="000000"/>
                </a:solidFill>
                <a:latin typeface="Comic Sans MS"/>
                <a:ea typeface="Comic Sans MS"/>
                <a:cs typeface="Comic Sans MS"/>
                <a:sym typeface="Comic Sans MS"/>
              </a:rPr>
              <a:t>“Learning to grow in knowledge, faith and love through friendship with Jesus and Mary.”</a:t>
            </a:r>
            <a:endParaRPr sz="1100" b="0" i="0" u="none" strike="noStrike" cap="none">
              <a:solidFill>
                <a:schemeClr val="dk1"/>
              </a:solidFill>
              <a:latin typeface="Comic Sans MS"/>
              <a:ea typeface="Comic Sans MS"/>
              <a:cs typeface="Comic Sans MS"/>
              <a:sym typeface="Comic Sans MS"/>
            </a:endParaRPr>
          </a:p>
        </p:txBody>
      </p:sp>
      <p:sp>
        <p:nvSpPr>
          <p:cNvPr id="222" name="Google Shape;222;p7"/>
          <p:cNvSpPr txBox="1"/>
          <p:nvPr/>
        </p:nvSpPr>
        <p:spPr>
          <a:xfrm>
            <a:off x="0" y="1474150"/>
            <a:ext cx="9144000" cy="4386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 sz="2400" b="1" i="0" u="sng" strike="noStrike" cap="none">
                <a:solidFill>
                  <a:schemeClr val="dk1"/>
                </a:solidFill>
                <a:latin typeface="Comic Sans MS"/>
                <a:ea typeface="Comic Sans MS"/>
                <a:cs typeface="Comic Sans MS"/>
                <a:sym typeface="Comic Sans MS"/>
              </a:rPr>
              <a:t>EYFS Curriculum - outdoor area</a:t>
            </a:r>
            <a:endParaRPr sz="1100" b="0" i="0" u="none" strike="noStrike" cap="none">
              <a:solidFill>
                <a:srgbClr val="000000"/>
              </a:solidFill>
              <a:latin typeface="Arial"/>
              <a:ea typeface="Arial"/>
              <a:cs typeface="Arial"/>
              <a:sym typeface="Arial"/>
            </a:endParaRPr>
          </a:p>
        </p:txBody>
      </p:sp>
      <p:sp>
        <p:nvSpPr>
          <p:cNvPr id="223" name="Google Shape;223;p7"/>
          <p:cNvSpPr txBox="1"/>
          <p:nvPr/>
        </p:nvSpPr>
        <p:spPr>
          <a:xfrm>
            <a:off x="570432" y="2048468"/>
            <a:ext cx="7979700" cy="5001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chemeClr val="dk1"/>
                </a:solidFill>
                <a:latin typeface="Comic Sans MS"/>
                <a:ea typeface="Comic Sans MS"/>
                <a:cs typeface="Comic Sans MS"/>
                <a:sym typeface="Comic Sans MS"/>
              </a:rPr>
              <a:t>We are very fortunate here at St Bernadette to have lots of grounds for the children to use. In the Early Years, we do the majority of our learning in our indoor and outdoor area.</a:t>
            </a:r>
            <a:endParaRPr sz="1100" b="0" i="0" u="none" strike="noStrike" cap="none">
              <a:solidFill>
                <a:srgbClr val="000000"/>
              </a:solidFill>
              <a:latin typeface="Arial"/>
              <a:ea typeface="Arial"/>
              <a:cs typeface="Arial"/>
              <a:sym typeface="Arial"/>
            </a:endParaRPr>
          </a:p>
        </p:txBody>
      </p:sp>
      <p:pic>
        <p:nvPicPr>
          <p:cNvPr id="224" name="Google Shape;224;p7"/>
          <p:cNvPicPr preferRelativeResize="0"/>
          <p:nvPr/>
        </p:nvPicPr>
        <p:blipFill rotWithShape="1">
          <a:blip r:embed="rId4">
            <a:alphaModFix/>
          </a:blip>
          <a:srcRect/>
          <a:stretch/>
        </p:blipFill>
        <p:spPr>
          <a:xfrm>
            <a:off x="479822" y="2834842"/>
            <a:ext cx="1908511" cy="1431383"/>
          </a:xfrm>
          <a:prstGeom prst="rect">
            <a:avLst/>
          </a:prstGeom>
          <a:noFill/>
          <a:ln>
            <a:noFill/>
          </a:ln>
        </p:spPr>
      </p:pic>
      <p:pic>
        <p:nvPicPr>
          <p:cNvPr id="225" name="Google Shape;225;p7"/>
          <p:cNvPicPr preferRelativeResize="0"/>
          <p:nvPr/>
        </p:nvPicPr>
        <p:blipFill rotWithShape="1">
          <a:blip r:embed="rId5">
            <a:alphaModFix/>
          </a:blip>
          <a:srcRect/>
          <a:stretch/>
        </p:blipFill>
        <p:spPr>
          <a:xfrm>
            <a:off x="4606406" y="2834842"/>
            <a:ext cx="1908511" cy="1431383"/>
          </a:xfrm>
          <a:prstGeom prst="rect">
            <a:avLst/>
          </a:prstGeom>
          <a:noFill/>
          <a:ln>
            <a:noFill/>
          </a:ln>
        </p:spPr>
      </p:pic>
      <p:pic>
        <p:nvPicPr>
          <p:cNvPr id="226" name="Google Shape;226;p7"/>
          <p:cNvPicPr preferRelativeResize="0"/>
          <p:nvPr/>
        </p:nvPicPr>
        <p:blipFill rotWithShape="1">
          <a:blip r:embed="rId6">
            <a:alphaModFix/>
          </a:blip>
          <a:srcRect/>
          <a:stretch/>
        </p:blipFill>
        <p:spPr>
          <a:xfrm>
            <a:off x="6669697" y="2834842"/>
            <a:ext cx="1908511" cy="1431383"/>
          </a:xfrm>
          <a:prstGeom prst="rect">
            <a:avLst/>
          </a:prstGeom>
          <a:noFill/>
          <a:ln>
            <a:noFill/>
          </a:ln>
        </p:spPr>
      </p:pic>
      <p:sp>
        <p:nvSpPr>
          <p:cNvPr id="227" name="Google Shape;227;p7"/>
          <p:cNvSpPr txBox="1"/>
          <p:nvPr/>
        </p:nvSpPr>
        <p:spPr>
          <a:xfrm>
            <a:off x="4721411" y="3955341"/>
            <a:ext cx="1678500" cy="238500"/>
          </a:xfrm>
          <a:prstGeom prst="rect">
            <a:avLst/>
          </a:prstGeom>
          <a:solidFill>
            <a:schemeClr val="lt1"/>
          </a:solid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 sz="1100" b="1" i="1" u="none" strike="noStrike" cap="none">
                <a:solidFill>
                  <a:srgbClr val="FF0000"/>
                </a:solidFill>
                <a:latin typeface="Comic Sans MS"/>
                <a:ea typeface="Comic Sans MS"/>
                <a:cs typeface="Comic Sans MS"/>
                <a:sym typeface="Comic Sans MS"/>
              </a:rPr>
              <a:t>Building Relationships</a:t>
            </a:r>
            <a:endParaRPr sz="1100" b="0" i="0" u="none" strike="noStrike" cap="none">
              <a:solidFill>
                <a:srgbClr val="000000"/>
              </a:solidFill>
              <a:latin typeface="Arial"/>
              <a:ea typeface="Arial"/>
              <a:cs typeface="Arial"/>
              <a:sym typeface="Arial"/>
            </a:endParaRPr>
          </a:p>
        </p:txBody>
      </p:sp>
      <p:sp>
        <p:nvSpPr>
          <p:cNvPr id="228" name="Google Shape;228;p7"/>
          <p:cNvSpPr txBox="1"/>
          <p:nvPr/>
        </p:nvSpPr>
        <p:spPr>
          <a:xfrm>
            <a:off x="673113" y="3950072"/>
            <a:ext cx="1490100" cy="238500"/>
          </a:xfrm>
          <a:prstGeom prst="rect">
            <a:avLst/>
          </a:prstGeom>
          <a:solidFill>
            <a:schemeClr val="lt1"/>
          </a:solid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 sz="1100" b="1" i="1" u="none" strike="noStrike" cap="none">
                <a:solidFill>
                  <a:srgbClr val="FF0000"/>
                </a:solidFill>
                <a:latin typeface="Comic Sans MS"/>
                <a:ea typeface="Comic Sans MS"/>
                <a:cs typeface="Comic Sans MS"/>
                <a:sym typeface="Comic Sans MS"/>
              </a:rPr>
              <a:t>Potion Making</a:t>
            </a:r>
            <a:endParaRPr sz="1100" b="0" i="0" u="none" strike="noStrike" cap="none">
              <a:solidFill>
                <a:srgbClr val="000000"/>
              </a:solidFill>
              <a:latin typeface="Arial"/>
              <a:ea typeface="Arial"/>
              <a:cs typeface="Arial"/>
              <a:sym typeface="Arial"/>
            </a:endParaRPr>
          </a:p>
        </p:txBody>
      </p:sp>
      <p:sp>
        <p:nvSpPr>
          <p:cNvPr id="229" name="Google Shape;229;p7"/>
          <p:cNvSpPr txBox="1"/>
          <p:nvPr/>
        </p:nvSpPr>
        <p:spPr>
          <a:xfrm>
            <a:off x="6928444" y="3950072"/>
            <a:ext cx="1490100" cy="238500"/>
          </a:xfrm>
          <a:prstGeom prst="rect">
            <a:avLst/>
          </a:prstGeom>
          <a:solidFill>
            <a:schemeClr val="lt1"/>
          </a:solid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 sz="1100" b="1" i="1" u="none" strike="noStrike" cap="none">
                <a:solidFill>
                  <a:srgbClr val="FF0000"/>
                </a:solidFill>
                <a:latin typeface="Comic Sans MS"/>
                <a:ea typeface="Comic Sans MS"/>
                <a:cs typeface="Comic Sans MS"/>
                <a:sym typeface="Comic Sans MS"/>
              </a:rPr>
              <a:t>Mud Kitchen</a:t>
            </a:r>
            <a:endParaRPr sz="1100" b="0" i="0" u="none" strike="noStrike" cap="none">
              <a:solidFill>
                <a:srgbClr val="000000"/>
              </a:solidFill>
              <a:latin typeface="Arial"/>
              <a:ea typeface="Arial"/>
              <a:cs typeface="Arial"/>
              <a:sym typeface="Arial"/>
            </a:endParaRPr>
          </a:p>
        </p:txBody>
      </p:sp>
      <p:pic>
        <p:nvPicPr>
          <p:cNvPr id="230" name="Google Shape;230;p7"/>
          <p:cNvPicPr preferRelativeResize="0"/>
          <p:nvPr/>
        </p:nvPicPr>
        <p:blipFill rotWithShape="1">
          <a:blip r:embed="rId7">
            <a:alphaModFix/>
          </a:blip>
          <a:srcRect/>
          <a:stretch/>
        </p:blipFill>
        <p:spPr>
          <a:xfrm>
            <a:off x="2543114" y="2834842"/>
            <a:ext cx="1908511" cy="1431383"/>
          </a:xfrm>
          <a:prstGeom prst="rect">
            <a:avLst/>
          </a:prstGeom>
          <a:noFill/>
          <a:ln>
            <a:noFill/>
          </a:ln>
        </p:spPr>
      </p:pic>
      <p:sp>
        <p:nvSpPr>
          <p:cNvPr id="231" name="Google Shape;231;p7"/>
          <p:cNvSpPr txBox="1"/>
          <p:nvPr/>
        </p:nvSpPr>
        <p:spPr>
          <a:xfrm>
            <a:off x="2752427" y="3955350"/>
            <a:ext cx="1490100" cy="238500"/>
          </a:xfrm>
          <a:prstGeom prst="rect">
            <a:avLst/>
          </a:prstGeom>
          <a:solidFill>
            <a:schemeClr val="lt1"/>
          </a:solid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 sz="1100" b="1" i="1" u="none" strike="noStrike" cap="none">
                <a:solidFill>
                  <a:srgbClr val="FF0000"/>
                </a:solidFill>
                <a:latin typeface="Comic Sans MS"/>
                <a:ea typeface="Comic Sans MS"/>
                <a:cs typeface="Comic Sans MS"/>
                <a:sym typeface="Comic Sans MS"/>
              </a:rPr>
              <a:t>Vet Role Play</a:t>
            </a:r>
            <a:endParaRPr sz="1100" b="0" i="0" u="none" strike="noStrike" cap="non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g3f0341dc000_0_42"/>
          <p:cNvSpPr/>
          <p:nvPr/>
        </p:nvSpPr>
        <p:spPr>
          <a:xfrm>
            <a:off x="-199758" y="316457"/>
            <a:ext cx="9645900" cy="589800"/>
          </a:xfrm>
          <a:prstGeom prst="rect">
            <a:avLst/>
          </a:prstGeom>
          <a:solidFill>
            <a:srgbClr val="FF0000"/>
          </a:solidFill>
          <a:ln w="12700" cap="flat" cmpd="sng">
            <a:solidFill>
              <a:srgbClr val="FF0000"/>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237" name="Google Shape;237;g3f0341dc000_0_42"/>
          <p:cNvPicPr preferRelativeResize="0"/>
          <p:nvPr/>
        </p:nvPicPr>
        <p:blipFill rotWithShape="1">
          <a:blip r:embed="rId3">
            <a:alphaModFix/>
          </a:blip>
          <a:srcRect/>
          <a:stretch/>
        </p:blipFill>
        <p:spPr>
          <a:xfrm>
            <a:off x="173008" y="177853"/>
            <a:ext cx="923250" cy="866869"/>
          </a:xfrm>
          <a:prstGeom prst="rect">
            <a:avLst/>
          </a:prstGeom>
          <a:noFill/>
          <a:ln>
            <a:noFill/>
          </a:ln>
        </p:spPr>
      </p:pic>
      <p:sp>
        <p:nvSpPr>
          <p:cNvPr id="238" name="Google Shape;238;g3f0341dc000_0_42"/>
          <p:cNvSpPr txBox="1"/>
          <p:nvPr/>
        </p:nvSpPr>
        <p:spPr>
          <a:xfrm>
            <a:off x="0" y="367658"/>
            <a:ext cx="9144000" cy="4848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2700"/>
              <a:buFont typeface="Arial"/>
              <a:buNone/>
            </a:pPr>
            <a:r>
              <a:rPr lang="en" sz="2700" b="0" i="0" u="none" strike="noStrike" cap="none">
                <a:solidFill>
                  <a:schemeClr val="dk1"/>
                </a:solidFill>
                <a:latin typeface="Comic Sans MS"/>
                <a:ea typeface="Comic Sans MS"/>
                <a:cs typeface="Comic Sans MS"/>
                <a:sym typeface="Comic Sans MS"/>
              </a:rPr>
              <a:t>St Bernadette Catholic Primary School</a:t>
            </a:r>
            <a:endParaRPr sz="1100" b="0" i="0" u="none" strike="noStrike" cap="none">
              <a:solidFill>
                <a:srgbClr val="000000"/>
              </a:solidFill>
              <a:latin typeface="Arial"/>
              <a:ea typeface="Arial"/>
              <a:cs typeface="Arial"/>
              <a:sym typeface="Arial"/>
            </a:endParaRPr>
          </a:p>
        </p:txBody>
      </p:sp>
      <p:sp>
        <p:nvSpPr>
          <p:cNvPr id="239" name="Google Shape;239;g3f0341dc000_0_42"/>
          <p:cNvSpPr/>
          <p:nvPr/>
        </p:nvSpPr>
        <p:spPr>
          <a:xfrm>
            <a:off x="1" y="957317"/>
            <a:ext cx="9144000" cy="2307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b="0" i="1" u="none" strike="noStrike" cap="none">
                <a:solidFill>
                  <a:srgbClr val="000000"/>
                </a:solidFill>
                <a:latin typeface="Comic Sans MS"/>
                <a:ea typeface="Comic Sans MS"/>
                <a:cs typeface="Comic Sans MS"/>
                <a:sym typeface="Comic Sans MS"/>
              </a:rPr>
              <a:t>“Learning to grow in knowledge, faith and love through friendship with Jesus and Mary.”</a:t>
            </a:r>
            <a:endParaRPr sz="1100" b="0" i="0" u="none" strike="noStrike" cap="none">
              <a:solidFill>
                <a:schemeClr val="dk1"/>
              </a:solidFill>
              <a:latin typeface="Comic Sans MS"/>
              <a:ea typeface="Comic Sans MS"/>
              <a:cs typeface="Comic Sans MS"/>
              <a:sym typeface="Comic Sans MS"/>
            </a:endParaRPr>
          </a:p>
        </p:txBody>
      </p:sp>
      <p:pic>
        <p:nvPicPr>
          <p:cNvPr id="240" name="Google Shape;240;g3f0341dc000_0_42"/>
          <p:cNvPicPr preferRelativeResize="0"/>
          <p:nvPr/>
        </p:nvPicPr>
        <p:blipFill rotWithShape="1">
          <a:blip r:embed="rId4">
            <a:alphaModFix/>
          </a:blip>
          <a:srcRect l="32846" t="26182" r="18212" b="8706"/>
          <a:stretch/>
        </p:blipFill>
        <p:spPr>
          <a:xfrm>
            <a:off x="2004050" y="1239100"/>
            <a:ext cx="4868275" cy="364299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g3f0341dc000_0_0"/>
          <p:cNvSpPr/>
          <p:nvPr/>
        </p:nvSpPr>
        <p:spPr>
          <a:xfrm>
            <a:off x="-199758" y="316457"/>
            <a:ext cx="9645900" cy="589800"/>
          </a:xfrm>
          <a:prstGeom prst="rect">
            <a:avLst/>
          </a:prstGeom>
          <a:solidFill>
            <a:srgbClr val="FF0000"/>
          </a:solidFill>
          <a:ln w="12700" cap="flat" cmpd="sng">
            <a:solidFill>
              <a:srgbClr val="FF0000"/>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246" name="Google Shape;246;g3f0341dc000_0_0"/>
          <p:cNvPicPr preferRelativeResize="0"/>
          <p:nvPr/>
        </p:nvPicPr>
        <p:blipFill rotWithShape="1">
          <a:blip r:embed="rId3">
            <a:alphaModFix/>
          </a:blip>
          <a:srcRect/>
          <a:stretch/>
        </p:blipFill>
        <p:spPr>
          <a:xfrm>
            <a:off x="173008" y="177853"/>
            <a:ext cx="923250" cy="866869"/>
          </a:xfrm>
          <a:prstGeom prst="rect">
            <a:avLst/>
          </a:prstGeom>
          <a:noFill/>
          <a:ln>
            <a:noFill/>
          </a:ln>
        </p:spPr>
      </p:pic>
      <p:sp>
        <p:nvSpPr>
          <p:cNvPr id="247" name="Google Shape;247;g3f0341dc000_0_0"/>
          <p:cNvSpPr txBox="1"/>
          <p:nvPr/>
        </p:nvSpPr>
        <p:spPr>
          <a:xfrm>
            <a:off x="0" y="367658"/>
            <a:ext cx="9144000" cy="4848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2700"/>
              <a:buFont typeface="Arial"/>
              <a:buNone/>
            </a:pPr>
            <a:r>
              <a:rPr lang="en" sz="2700" b="0" i="0" u="none" strike="noStrike" cap="none">
                <a:solidFill>
                  <a:schemeClr val="dk1"/>
                </a:solidFill>
                <a:latin typeface="Comic Sans MS"/>
                <a:ea typeface="Comic Sans MS"/>
                <a:cs typeface="Comic Sans MS"/>
                <a:sym typeface="Comic Sans MS"/>
              </a:rPr>
              <a:t>St Bernadette Catholic Primary School</a:t>
            </a:r>
            <a:endParaRPr sz="1100" b="0" i="0" u="none" strike="noStrike" cap="none">
              <a:solidFill>
                <a:srgbClr val="000000"/>
              </a:solidFill>
              <a:latin typeface="Arial"/>
              <a:ea typeface="Arial"/>
              <a:cs typeface="Arial"/>
              <a:sym typeface="Arial"/>
            </a:endParaRPr>
          </a:p>
        </p:txBody>
      </p:sp>
      <p:sp>
        <p:nvSpPr>
          <p:cNvPr id="248" name="Google Shape;248;g3f0341dc000_0_0"/>
          <p:cNvSpPr/>
          <p:nvPr/>
        </p:nvSpPr>
        <p:spPr>
          <a:xfrm>
            <a:off x="1" y="957317"/>
            <a:ext cx="9144000" cy="2307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b="0" i="1" u="none" strike="noStrike" cap="none">
                <a:solidFill>
                  <a:srgbClr val="000000"/>
                </a:solidFill>
                <a:latin typeface="Comic Sans MS"/>
                <a:ea typeface="Comic Sans MS"/>
                <a:cs typeface="Comic Sans MS"/>
                <a:sym typeface="Comic Sans MS"/>
              </a:rPr>
              <a:t>“Learning to grow in knowledge, faith and love through friendship with Jesus and Mary.”</a:t>
            </a:r>
            <a:endParaRPr sz="1100" b="0" i="0" u="none" strike="noStrike" cap="none">
              <a:solidFill>
                <a:schemeClr val="dk1"/>
              </a:solidFill>
              <a:latin typeface="Comic Sans MS"/>
              <a:ea typeface="Comic Sans MS"/>
              <a:cs typeface="Comic Sans MS"/>
              <a:sym typeface="Comic Sans MS"/>
            </a:endParaRPr>
          </a:p>
        </p:txBody>
      </p:sp>
      <p:pic>
        <p:nvPicPr>
          <p:cNvPr id="249" name="Google Shape;249;g3f0341dc000_0_0"/>
          <p:cNvPicPr preferRelativeResize="0"/>
          <p:nvPr/>
        </p:nvPicPr>
        <p:blipFill rotWithShape="1">
          <a:blip r:embed="rId4">
            <a:alphaModFix/>
          </a:blip>
          <a:srcRect l="32903" t="20297" r="17797" b="14206"/>
          <a:stretch/>
        </p:blipFill>
        <p:spPr>
          <a:xfrm>
            <a:off x="2279325" y="1350400"/>
            <a:ext cx="4808050" cy="359310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p9"/>
          <p:cNvSpPr/>
          <p:nvPr/>
        </p:nvSpPr>
        <p:spPr>
          <a:xfrm>
            <a:off x="-199758" y="316457"/>
            <a:ext cx="9645900" cy="589800"/>
          </a:xfrm>
          <a:prstGeom prst="rect">
            <a:avLst/>
          </a:prstGeom>
          <a:solidFill>
            <a:srgbClr val="FF0000"/>
          </a:solidFill>
          <a:ln w="12700" cap="flat" cmpd="sng">
            <a:solidFill>
              <a:srgbClr val="FF0000"/>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255" name="Google Shape;255;p9"/>
          <p:cNvPicPr preferRelativeResize="0"/>
          <p:nvPr/>
        </p:nvPicPr>
        <p:blipFill rotWithShape="1">
          <a:blip r:embed="rId3">
            <a:alphaModFix/>
          </a:blip>
          <a:srcRect/>
          <a:stretch/>
        </p:blipFill>
        <p:spPr>
          <a:xfrm>
            <a:off x="173008" y="177853"/>
            <a:ext cx="923250" cy="866869"/>
          </a:xfrm>
          <a:prstGeom prst="rect">
            <a:avLst/>
          </a:prstGeom>
          <a:noFill/>
          <a:ln>
            <a:noFill/>
          </a:ln>
        </p:spPr>
      </p:pic>
      <p:sp>
        <p:nvSpPr>
          <p:cNvPr id="256" name="Google Shape;256;p9"/>
          <p:cNvSpPr txBox="1"/>
          <p:nvPr/>
        </p:nvSpPr>
        <p:spPr>
          <a:xfrm>
            <a:off x="0" y="367658"/>
            <a:ext cx="9144000" cy="4848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2700"/>
              <a:buFont typeface="Arial"/>
              <a:buNone/>
            </a:pPr>
            <a:r>
              <a:rPr lang="en" sz="2700" b="0" i="0" u="none" strike="noStrike" cap="none">
                <a:solidFill>
                  <a:schemeClr val="dk1"/>
                </a:solidFill>
                <a:latin typeface="Comic Sans MS"/>
                <a:ea typeface="Comic Sans MS"/>
                <a:cs typeface="Comic Sans MS"/>
                <a:sym typeface="Comic Sans MS"/>
              </a:rPr>
              <a:t>St Bernadette Catholic Primary School</a:t>
            </a:r>
            <a:endParaRPr sz="1100" b="0" i="0" u="none" strike="noStrike" cap="none">
              <a:solidFill>
                <a:srgbClr val="000000"/>
              </a:solidFill>
              <a:latin typeface="Arial"/>
              <a:ea typeface="Arial"/>
              <a:cs typeface="Arial"/>
              <a:sym typeface="Arial"/>
            </a:endParaRPr>
          </a:p>
        </p:txBody>
      </p:sp>
      <p:sp>
        <p:nvSpPr>
          <p:cNvPr id="257" name="Google Shape;257;p9"/>
          <p:cNvSpPr/>
          <p:nvPr/>
        </p:nvSpPr>
        <p:spPr>
          <a:xfrm>
            <a:off x="1" y="957317"/>
            <a:ext cx="9144000" cy="2307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b="0" i="1" u="none" strike="noStrike" cap="none">
                <a:solidFill>
                  <a:srgbClr val="000000"/>
                </a:solidFill>
                <a:latin typeface="Comic Sans MS"/>
                <a:ea typeface="Comic Sans MS"/>
                <a:cs typeface="Comic Sans MS"/>
                <a:sym typeface="Comic Sans MS"/>
              </a:rPr>
              <a:t>“Learning to grow in knowledge, faith and love through friendship with Jesus and Mary.”</a:t>
            </a:r>
            <a:endParaRPr sz="1100" b="0" i="0" u="none" strike="noStrike" cap="none">
              <a:solidFill>
                <a:schemeClr val="dk1"/>
              </a:solidFill>
              <a:latin typeface="Comic Sans MS"/>
              <a:ea typeface="Comic Sans MS"/>
              <a:cs typeface="Comic Sans MS"/>
              <a:sym typeface="Comic Sans MS"/>
            </a:endParaRPr>
          </a:p>
        </p:txBody>
      </p:sp>
      <p:sp>
        <p:nvSpPr>
          <p:cNvPr id="258" name="Google Shape;258;p9"/>
          <p:cNvSpPr txBox="1"/>
          <p:nvPr/>
        </p:nvSpPr>
        <p:spPr>
          <a:xfrm>
            <a:off x="0" y="1474150"/>
            <a:ext cx="9144000" cy="438600"/>
          </a:xfrm>
          <a:prstGeom prst="rect">
            <a:avLst/>
          </a:prstGeom>
          <a:noFill/>
          <a:ln>
            <a:noFill/>
          </a:ln>
        </p:spPr>
        <p:txBody>
          <a:bodyPr spcFirstLastPara="1" wrap="square" lIns="68575" tIns="34275" rIns="68575" bIns="34275"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 sz="2400" b="1" i="0" u="none" strike="noStrike" cap="none">
                <a:solidFill>
                  <a:schemeClr val="dk1"/>
                </a:solidFill>
                <a:latin typeface="Comic Sans MS"/>
                <a:ea typeface="Comic Sans MS"/>
                <a:cs typeface="Comic Sans MS"/>
                <a:sym typeface="Comic Sans MS"/>
              </a:rPr>
              <a:t>                    </a:t>
            </a:r>
            <a:r>
              <a:rPr lang="en" sz="2400" b="1" i="0" u="sng" strike="noStrike" cap="none">
                <a:solidFill>
                  <a:schemeClr val="dk1"/>
                </a:solidFill>
                <a:latin typeface="Comic Sans MS"/>
                <a:ea typeface="Comic Sans MS"/>
                <a:cs typeface="Comic Sans MS"/>
                <a:sym typeface="Comic Sans MS"/>
              </a:rPr>
              <a:t>Praying at School</a:t>
            </a:r>
            <a:endParaRPr sz="1100" b="0" i="0" u="none" strike="noStrike" cap="none">
              <a:solidFill>
                <a:srgbClr val="000000"/>
              </a:solidFill>
              <a:latin typeface="Arial"/>
              <a:ea typeface="Arial"/>
              <a:cs typeface="Arial"/>
              <a:sym typeface="Arial"/>
            </a:endParaRPr>
          </a:p>
        </p:txBody>
      </p:sp>
      <p:sp>
        <p:nvSpPr>
          <p:cNvPr id="259" name="Google Shape;259;p9"/>
          <p:cNvSpPr/>
          <p:nvPr/>
        </p:nvSpPr>
        <p:spPr>
          <a:xfrm>
            <a:off x="173008" y="2036063"/>
            <a:ext cx="6614700" cy="9003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Comic Sans MS"/>
                <a:ea typeface="Comic Sans MS"/>
                <a:cs typeface="Comic Sans MS"/>
                <a:sym typeface="Comic Sans MS"/>
              </a:rPr>
              <a:t>Praying is a very important part of our curriculum and in Nursery we teach RE once a week on a Monday. We also have a daily Collective Worship time, where we link our RE learning with a class discussion (i.e Jesus was kind, how have you been kind today?)</a:t>
            </a:r>
            <a:endParaRPr sz="1100" b="0" i="0" u="none" strike="noStrike" cap="none">
              <a:solidFill>
                <a:srgbClr val="000000"/>
              </a:solidFill>
              <a:latin typeface="Arial"/>
              <a:ea typeface="Arial"/>
              <a:cs typeface="Arial"/>
              <a:sym typeface="Arial"/>
            </a:endParaRPr>
          </a:p>
        </p:txBody>
      </p:sp>
      <p:sp>
        <p:nvSpPr>
          <p:cNvPr id="260" name="Google Shape;260;p9"/>
          <p:cNvSpPr txBox="1"/>
          <p:nvPr/>
        </p:nvSpPr>
        <p:spPr>
          <a:xfrm>
            <a:off x="7160797" y="3155766"/>
            <a:ext cx="1703400" cy="1593000"/>
          </a:xfrm>
          <a:prstGeom prst="rect">
            <a:avLst/>
          </a:prstGeom>
          <a:solidFill>
            <a:srgbClr val="FFF2CC"/>
          </a:solidFill>
          <a:ln w="12700" cap="flat" cmpd="sng">
            <a:solidFill>
              <a:schemeClr val="accent2"/>
            </a:solidFill>
            <a:prstDash val="solid"/>
            <a:miter lim="800000"/>
            <a:headEnd type="none" w="sm" len="sm"/>
            <a:tailEnd type="none" w="sm" len="sm"/>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900"/>
              <a:buFont typeface="Arial"/>
              <a:buNone/>
            </a:pPr>
            <a:r>
              <a:rPr lang="en" sz="900" b="1" i="0" u="sng" strike="noStrike" cap="none">
                <a:solidFill>
                  <a:schemeClr val="dk1"/>
                </a:solidFill>
                <a:latin typeface="Comic Sans MS"/>
                <a:ea typeface="Comic Sans MS"/>
                <a:cs typeface="Comic Sans MS"/>
                <a:sym typeface="Comic Sans MS"/>
              </a:rPr>
              <a:t>End of Day Prayer</a:t>
            </a:r>
            <a:endParaRPr sz="11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900"/>
              <a:buFont typeface="Arial"/>
              <a:buNone/>
            </a:pPr>
            <a:r>
              <a:rPr lang="en" sz="900" b="0" i="0" u="none" strike="noStrike" cap="none">
                <a:solidFill>
                  <a:schemeClr val="dk1"/>
                </a:solidFill>
                <a:latin typeface="Comic Sans MS"/>
                <a:ea typeface="Comic Sans MS"/>
                <a:cs typeface="Comic Sans MS"/>
                <a:sym typeface="Comic Sans MS"/>
              </a:rPr>
              <a:t>In the name of the Father, the son and the Holy Spirit, Amen</a:t>
            </a:r>
            <a:endParaRPr sz="900" b="0" i="0" u="none" strike="noStrike" cap="none">
              <a:solidFill>
                <a:schemeClr val="dk1"/>
              </a:solidFill>
              <a:latin typeface="Comic Sans MS"/>
              <a:ea typeface="Comic Sans MS"/>
              <a:cs typeface="Comic Sans MS"/>
              <a:sym typeface="Comic Sans MS"/>
            </a:endParaRPr>
          </a:p>
          <a:p>
            <a:pPr marL="0" marR="0" lvl="0" indent="0" algn="ctr" rtl="0">
              <a:lnSpc>
                <a:spcPct val="100000"/>
              </a:lnSpc>
              <a:spcBef>
                <a:spcPts val="0"/>
              </a:spcBef>
              <a:spcAft>
                <a:spcPts val="0"/>
              </a:spcAft>
              <a:buClr>
                <a:schemeClr val="dk1"/>
              </a:buClr>
              <a:buSzPts val="900"/>
              <a:buFont typeface="Arial"/>
              <a:buNone/>
            </a:pPr>
            <a:r>
              <a:rPr lang="en" sz="900" b="0" i="0" u="none" strike="noStrike" cap="none">
                <a:solidFill>
                  <a:schemeClr val="dk1"/>
                </a:solidFill>
                <a:latin typeface="Comic Sans MS"/>
                <a:ea typeface="Comic Sans MS"/>
                <a:cs typeface="Comic Sans MS"/>
                <a:sym typeface="Comic Sans MS"/>
              </a:rPr>
              <a:t>God our Father, we close our eyes and softly say, thank you for our learning today. Amen</a:t>
            </a:r>
            <a:endParaRPr sz="900" b="0" i="0" u="none" strike="noStrike" cap="none">
              <a:solidFill>
                <a:schemeClr val="dk1"/>
              </a:solidFill>
              <a:latin typeface="Comic Sans MS"/>
              <a:ea typeface="Comic Sans MS"/>
              <a:cs typeface="Comic Sans MS"/>
              <a:sym typeface="Comic Sans MS"/>
            </a:endParaRPr>
          </a:p>
          <a:p>
            <a:pPr marL="0" marR="0" lvl="0" indent="0" algn="ctr" rtl="0">
              <a:lnSpc>
                <a:spcPct val="100000"/>
              </a:lnSpc>
              <a:spcBef>
                <a:spcPts val="0"/>
              </a:spcBef>
              <a:spcAft>
                <a:spcPts val="0"/>
              </a:spcAft>
              <a:buClr>
                <a:schemeClr val="dk1"/>
              </a:buClr>
              <a:buSzPts val="900"/>
              <a:buFont typeface="Arial"/>
              <a:buNone/>
            </a:pPr>
            <a:r>
              <a:rPr lang="en" sz="900" b="0" i="0" u="none" strike="noStrike" cap="none">
                <a:solidFill>
                  <a:schemeClr val="dk1"/>
                </a:solidFill>
                <a:latin typeface="Comic Sans MS"/>
                <a:ea typeface="Comic Sans MS"/>
                <a:cs typeface="Comic Sans MS"/>
                <a:sym typeface="Comic Sans MS"/>
              </a:rPr>
              <a:t>In the name of the Father, the son and the Holy Spirit, Amen</a:t>
            </a:r>
            <a:endParaRPr sz="900" b="0" i="0" u="none" strike="noStrike" cap="none">
              <a:solidFill>
                <a:schemeClr val="dk1"/>
              </a:solidFill>
              <a:latin typeface="Comic Sans MS"/>
              <a:ea typeface="Comic Sans MS"/>
              <a:cs typeface="Comic Sans MS"/>
              <a:sym typeface="Comic Sans MS"/>
            </a:endParaRPr>
          </a:p>
        </p:txBody>
      </p:sp>
      <p:sp>
        <p:nvSpPr>
          <p:cNvPr id="261" name="Google Shape;261;p9"/>
          <p:cNvSpPr txBox="1"/>
          <p:nvPr/>
        </p:nvSpPr>
        <p:spPr>
          <a:xfrm>
            <a:off x="7160796" y="1356737"/>
            <a:ext cx="1703400" cy="1454700"/>
          </a:xfrm>
          <a:prstGeom prst="rect">
            <a:avLst/>
          </a:prstGeom>
          <a:solidFill>
            <a:srgbClr val="FFF2CC"/>
          </a:solidFill>
          <a:ln w="12700" cap="flat" cmpd="sng">
            <a:solidFill>
              <a:schemeClr val="accent2"/>
            </a:solidFill>
            <a:prstDash val="solid"/>
            <a:miter lim="800000"/>
            <a:headEnd type="none" w="sm" len="sm"/>
            <a:tailEnd type="none" w="sm" len="sm"/>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900"/>
              <a:buFont typeface="Arial"/>
              <a:buNone/>
            </a:pPr>
            <a:r>
              <a:rPr lang="en" sz="900" b="1" i="0" u="sng" strike="noStrike" cap="none">
                <a:solidFill>
                  <a:schemeClr val="dk1"/>
                </a:solidFill>
                <a:latin typeface="Comic Sans MS"/>
                <a:ea typeface="Comic Sans MS"/>
                <a:cs typeface="Comic Sans MS"/>
                <a:sym typeface="Comic Sans MS"/>
              </a:rPr>
              <a:t>Morning Prayer</a:t>
            </a:r>
            <a:endParaRPr sz="11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chemeClr val="dk1"/>
              </a:buClr>
              <a:buSzPts val="900"/>
              <a:buFont typeface="Arial"/>
              <a:buNone/>
            </a:pPr>
            <a:r>
              <a:rPr lang="en" sz="900" b="0" i="0" u="none" strike="noStrike" cap="none">
                <a:solidFill>
                  <a:schemeClr val="dk1"/>
                </a:solidFill>
                <a:latin typeface="Comic Sans MS"/>
                <a:ea typeface="Comic Sans MS"/>
                <a:cs typeface="Comic Sans MS"/>
                <a:sym typeface="Comic Sans MS"/>
              </a:rPr>
              <a:t>In the name of the Father, the son and the Holy Spirit, Amen</a:t>
            </a:r>
            <a:endParaRPr sz="900" b="0" i="0" u="none" strike="noStrike" cap="none">
              <a:solidFill>
                <a:schemeClr val="dk1"/>
              </a:solidFill>
              <a:latin typeface="Comic Sans MS"/>
              <a:ea typeface="Comic Sans MS"/>
              <a:cs typeface="Comic Sans MS"/>
              <a:sym typeface="Comic Sans MS"/>
            </a:endParaRPr>
          </a:p>
          <a:p>
            <a:pPr marL="0" marR="0" lvl="0" indent="0" algn="ctr" rtl="0">
              <a:lnSpc>
                <a:spcPct val="100000"/>
              </a:lnSpc>
              <a:spcBef>
                <a:spcPts val="0"/>
              </a:spcBef>
              <a:spcAft>
                <a:spcPts val="0"/>
              </a:spcAft>
              <a:buClr>
                <a:schemeClr val="dk1"/>
              </a:buClr>
              <a:buSzPts val="900"/>
              <a:buFont typeface="Arial"/>
              <a:buNone/>
            </a:pPr>
            <a:r>
              <a:rPr lang="en" sz="900" b="0" i="0" u="none" strike="noStrike" cap="none">
                <a:solidFill>
                  <a:schemeClr val="dk1"/>
                </a:solidFill>
                <a:latin typeface="Comic Sans MS"/>
                <a:ea typeface="Comic Sans MS"/>
                <a:cs typeface="Comic Sans MS"/>
                <a:sym typeface="Comic Sans MS"/>
              </a:rPr>
              <a:t>God our Father I come to say, help me make good choices today,</a:t>
            </a:r>
            <a:endParaRPr sz="900" b="0" i="0" u="none" strike="noStrike" cap="none">
              <a:solidFill>
                <a:schemeClr val="dk1"/>
              </a:solidFill>
              <a:latin typeface="Comic Sans MS"/>
              <a:ea typeface="Comic Sans MS"/>
              <a:cs typeface="Comic Sans MS"/>
              <a:sym typeface="Comic Sans MS"/>
            </a:endParaRPr>
          </a:p>
          <a:p>
            <a:pPr marL="0" marR="0" lvl="0" indent="0" algn="ctr" rtl="0">
              <a:lnSpc>
                <a:spcPct val="100000"/>
              </a:lnSpc>
              <a:spcBef>
                <a:spcPts val="0"/>
              </a:spcBef>
              <a:spcAft>
                <a:spcPts val="0"/>
              </a:spcAft>
              <a:buClr>
                <a:schemeClr val="dk1"/>
              </a:buClr>
              <a:buSzPts val="900"/>
              <a:buFont typeface="Arial"/>
              <a:buNone/>
            </a:pPr>
            <a:r>
              <a:rPr lang="en" sz="900" b="0" i="0" u="none" strike="noStrike" cap="none">
                <a:solidFill>
                  <a:schemeClr val="dk1"/>
                </a:solidFill>
                <a:latin typeface="Comic Sans MS"/>
                <a:ea typeface="Comic Sans MS"/>
                <a:cs typeface="Comic Sans MS"/>
                <a:sym typeface="Comic Sans MS"/>
              </a:rPr>
              <a:t>In the name of the Father, the son and the Holy Spirit, Amen</a:t>
            </a:r>
            <a:endParaRPr sz="900" b="0" i="0" u="none" strike="noStrike" cap="none">
              <a:solidFill>
                <a:schemeClr val="dk1"/>
              </a:solidFill>
              <a:latin typeface="Comic Sans MS"/>
              <a:ea typeface="Comic Sans MS"/>
              <a:cs typeface="Comic Sans MS"/>
              <a:sym typeface="Comic Sans MS"/>
            </a:endParaRPr>
          </a:p>
        </p:txBody>
      </p:sp>
      <p:pic>
        <p:nvPicPr>
          <p:cNvPr id="262" name="Google Shape;262;p9"/>
          <p:cNvPicPr preferRelativeResize="0"/>
          <p:nvPr/>
        </p:nvPicPr>
        <p:blipFill rotWithShape="1">
          <a:blip r:embed="rId4">
            <a:alphaModFix/>
          </a:blip>
          <a:srcRect/>
          <a:stretch/>
        </p:blipFill>
        <p:spPr>
          <a:xfrm>
            <a:off x="279876" y="3162071"/>
            <a:ext cx="993493" cy="1329992"/>
          </a:xfrm>
          <a:prstGeom prst="rect">
            <a:avLst/>
          </a:prstGeom>
          <a:noFill/>
          <a:ln>
            <a:noFill/>
          </a:ln>
        </p:spPr>
      </p:pic>
      <p:pic>
        <p:nvPicPr>
          <p:cNvPr id="263" name="Google Shape;263;p9"/>
          <p:cNvPicPr preferRelativeResize="0"/>
          <p:nvPr/>
        </p:nvPicPr>
        <p:blipFill rotWithShape="1">
          <a:blip r:embed="rId5">
            <a:alphaModFix/>
          </a:blip>
          <a:srcRect/>
          <a:stretch/>
        </p:blipFill>
        <p:spPr>
          <a:xfrm>
            <a:off x="1646669" y="3162071"/>
            <a:ext cx="993493" cy="1329992"/>
          </a:xfrm>
          <a:prstGeom prst="rect">
            <a:avLst/>
          </a:prstGeom>
          <a:noFill/>
          <a:ln>
            <a:noFill/>
          </a:ln>
        </p:spPr>
      </p:pic>
      <p:pic>
        <p:nvPicPr>
          <p:cNvPr id="264" name="Google Shape;264;p9"/>
          <p:cNvPicPr preferRelativeResize="0"/>
          <p:nvPr/>
        </p:nvPicPr>
        <p:blipFill rotWithShape="1">
          <a:blip r:embed="rId6">
            <a:alphaModFix/>
          </a:blip>
          <a:srcRect/>
          <a:stretch/>
        </p:blipFill>
        <p:spPr>
          <a:xfrm>
            <a:off x="4457167" y="3162073"/>
            <a:ext cx="993493" cy="1329992"/>
          </a:xfrm>
          <a:prstGeom prst="rect">
            <a:avLst/>
          </a:prstGeom>
          <a:noFill/>
          <a:ln>
            <a:noFill/>
          </a:ln>
        </p:spPr>
      </p:pic>
      <p:pic>
        <p:nvPicPr>
          <p:cNvPr id="265" name="Google Shape;265;p9"/>
          <p:cNvPicPr preferRelativeResize="0"/>
          <p:nvPr/>
        </p:nvPicPr>
        <p:blipFill rotWithShape="1">
          <a:blip r:embed="rId7">
            <a:alphaModFix/>
          </a:blip>
          <a:srcRect/>
          <a:stretch/>
        </p:blipFill>
        <p:spPr>
          <a:xfrm>
            <a:off x="3064736" y="3162071"/>
            <a:ext cx="993493" cy="1329992"/>
          </a:xfrm>
          <a:prstGeom prst="rect">
            <a:avLst/>
          </a:prstGeom>
          <a:noFill/>
          <a:ln>
            <a:noFill/>
          </a:ln>
        </p:spPr>
      </p:pic>
      <p:pic>
        <p:nvPicPr>
          <p:cNvPr id="266" name="Google Shape;266;p9"/>
          <p:cNvPicPr preferRelativeResize="0"/>
          <p:nvPr/>
        </p:nvPicPr>
        <p:blipFill rotWithShape="1">
          <a:blip r:embed="rId8">
            <a:alphaModFix/>
          </a:blip>
          <a:srcRect/>
          <a:stretch/>
        </p:blipFill>
        <p:spPr>
          <a:xfrm>
            <a:off x="5849597" y="3155781"/>
            <a:ext cx="993493" cy="1329992"/>
          </a:xfrm>
          <a:prstGeom prst="rect">
            <a:avLst/>
          </a:prstGeom>
          <a:noFill/>
          <a:ln>
            <a:noFill/>
          </a:ln>
        </p:spPr>
      </p:pic>
      <p:sp>
        <p:nvSpPr>
          <p:cNvPr id="267" name="Google Shape;267;p9"/>
          <p:cNvSpPr txBox="1"/>
          <p:nvPr/>
        </p:nvSpPr>
        <p:spPr>
          <a:xfrm>
            <a:off x="329537" y="4575280"/>
            <a:ext cx="794700" cy="3156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800"/>
              <a:buFont typeface="Arial"/>
              <a:buNone/>
            </a:pPr>
            <a:r>
              <a:rPr lang="en" sz="800" b="0" i="1" u="none" strike="noStrike" cap="none">
                <a:solidFill>
                  <a:schemeClr val="dk1"/>
                </a:solidFill>
                <a:latin typeface="Comic Sans MS"/>
                <a:ea typeface="Comic Sans MS"/>
                <a:cs typeface="Comic Sans MS"/>
                <a:sym typeface="Comic Sans MS"/>
              </a:rPr>
              <a:t>In the name of the Father</a:t>
            </a:r>
            <a:endParaRPr sz="1100" b="0" i="0" u="none" strike="noStrike" cap="none">
              <a:solidFill>
                <a:srgbClr val="000000"/>
              </a:solidFill>
              <a:latin typeface="Arial"/>
              <a:ea typeface="Arial"/>
              <a:cs typeface="Arial"/>
              <a:sym typeface="Arial"/>
            </a:endParaRPr>
          </a:p>
        </p:txBody>
      </p:sp>
      <p:sp>
        <p:nvSpPr>
          <p:cNvPr id="268" name="Google Shape;268;p9"/>
          <p:cNvSpPr txBox="1"/>
          <p:nvPr/>
        </p:nvSpPr>
        <p:spPr>
          <a:xfrm>
            <a:off x="5946240" y="4575280"/>
            <a:ext cx="794700" cy="1923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800"/>
              <a:buFont typeface="Arial"/>
              <a:buNone/>
            </a:pPr>
            <a:r>
              <a:rPr lang="en" sz="800" b="0" i="1" u="none" strike="noStrike" cap="none">
                <a:solidFill>
                  <a:schemeClr val="dk1"/>
                </a:solidFill>
                <a:latin typeface="Comic Sans MS"/>
                <a:ea typeface="Comic Sans MS"/>
                <a:cs typeface="Comic Sans MS"/>
                <a:sym typeface="Comic Sans MS"/>
              </a:rPr>
              <a:t>Amen.</a:t>
            </a:r>
            <a:endParaRPr sz="1100" b="0" i="0" u="none" strike="noStrike" cap="none">
              <a:solidFill>
                <a:srgbClr val="000000"/>
              </a:solidFill>
              <a:latin typeface="Arial"/>
              <a:ea typeface="Arial"/>
              <a:cs typeface="Arial"/>
              <a:sym typeface="Arial"/>
            </a:endParaRPr>
          </a:p>
        </p:txBody>
      </p:sp>
      <p:sp>
        <p:nvSpPr>
          <p:cNvPr id="269" name="Google Shape;269;p9"/>
          <p:cNvSpPr txBox="1"/>
          <p:nvPr/>
        </p:nvSpPr>
        <p:spPr>
          <a:xfrm>
            <a:off x="4556533" y="4607324"/>
            <a:ext cx="794700" cy="1923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800"/>
              <a:buFont typeface="Arial"/>
              <a:buNone/>
            </a:pPr>
            <a:r>
              <a:rPr lang="en" sz="800" b="0" i="1" u="none" strike="noStrike" cap="none">
                <a:solidFill>
                  <a:schemeClr val="dk1"/>
                </a:solidFill>
                <a:latin typeface="Comic Sans MS"/>
                <a:ea typeface="Comic Sans MS"/>
                <a:cs typeface="Comic Sans MS"/>
                <a:sym typeface="Comic Sans MS"/>
              </a:rPr>
              <a:t>Spirit</a:t>
            </a:r>
            <a:endParaRPr sz="1100" b="0" i="0" u="none" strike="noStrike" cap="none">
              <a:solidFill>
                <a:srgbClr val="000000"/>
              </a:solidFill>
              <a:latin typeface="Arial"/>
              <a:ea typeface="Arial"/>
              <a:cs typeface="Arial"/>
              <a:sym typeface="Arial"/>
            </a:endParaRPr>
          </a:p>
        </p:txBody>
      </p:sp>
      <p:sp>
        <p:nvSpPr>
          <p:cNvPr id="270" name="Google Shape;270;p9"/>
          <p:cNvSpPr txBox="1"/>
          <p:nvPr/>
        </p:nvSpPr>
        <p:spPr>
          <a:xfrm>
            <a:off x="3161507" y="4575280"/>
            <a:ext cx="794700" cy="3156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800"/>
              <a:buFont typeface="Arial"/>
              <a:buNone/>
            </a:pPr>
            <a:r>
              <a:rPr lang="en" sz="800" b="0" i="1" u="none" strike="noStrike" cap="none">
                <a:solidFill>
                  <a:schemeClr val="dk1"/>
                </a:solidFill>
                <a:latin typeface="Comic Sans MS"/>
                <a:ea typeface="Comic Sans MS"/>
                <a:cs typeface="Comic Sans MS"/>
                <a:sym typeface="Comic Sans MS"/>
              </a:rPr>
              <a:t>And of the Holy</a:t>
            </a:r>
            <a:endParaRPr sz="1100" b="0" i="0" u="none" strike="noStrike" cap="none">
              <a:solidFill>
                <a:srgbClr val="000000"/>
              </a:solidFill>
              <a:latin typeface="Arial"/>
              <a:ea typeface="Arial"/>
              <a:cs typeface="Arial"/>
              <a:sym typeface="Arial"/>
            </a:endParaRPr>
          </a:p>
        </p:txBody>
      </p:sp>
      <p:sp>
        <p:nvSpPr>
          <p:cNvPr id="271" name="Google Shape;271;p9"/>
          <p:cNvSpPr txBox="1"/>
          <p:nvPr/>
        </p:nvSpPr>
        <p:spPr>
          <a:xfrm>
            <a:off x="1686021" y="4575280"/>
            <a:ext cx="794700" cy="3156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800"/>
              <a:buFont typeface="Arial"/>
              <a:buNone/>
            </a:pPr>
            <a:r>
              <a:rPr lang="en" sz="800" b="0" i="1" u="none" strike="noStrike" cap="none">
                <a:solidFill>
                  <a:schemeClr val="dk1"/>
                </a:solidFill>
                <a:latin typeface="Comic Sans MS"/>
                <a:ea typeface="Comic Sans MS"/>
                <a:cs typeface="Comic Sans MS"/>
                <a:sym typeface="Comic Sans MS"/>
              </a:rPr>
              <a:t>And of the Son</a:t>
            </a:r>
            <a:endParaRPr sz="1100" b="0" i="0" u="none" strike="noStrike" cap="non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Google Shape;276;p10"/>
          <p:cNvSpPr/>
          <p:nvPr/>
        </p:nvSpPr>
        <p:spPr>
          <a:xfrm>
            <a:off x="-199758" y="316457"/>
            <a:ext cx="9645900" cy="589800"/>
          </a:xfrm>
          <a:prstGeom prst="rect">
            <a:avLst/>
          </a:prstGeom>
          <a:solidFill>
            <a:srgbClr val="FF0000"/>
          </a:solidFill>
          <a:ln w="12700" cap="flat" cmpd="sng">
            <a:solidFill>
              <a:srgbClr val="FF0000"/>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277" name="Google Shape;277;p10"/>
          <p:cNvPicPr preferRelativeResize="0"/>
          <p:nvPr/>
        </p:nvPicPr>
        <p:blipFill rotWithShape="1">
          <a:blip r:embed="rId3">
            <a:alphaModFix/>
          </a:blip>
          <a:srcRect/>
          <a:stretch/>
        </p:blipFill>
        <p:spPr>
          <a:xfrm>
            <a:off x="173008" y="177853"/>
            <a:ext cx="923250" cy="866869"/>
          </a:xfrm>
          <a:prstGeom prst="rect">
            <a:avLst/>
          </a:prstGeom>
          <a:noFill/>
          <a:ln>
            <a:noFill/>
          </a:ln>
        </p:spPr>
      </p:pic>
      <p:sp>
        <p:nvSpPr>
          <p:cNvPr id="278" name="Google Shape;278;p10"/>
          <p:cNvSpPr txBox="1"/>
          <p:nvPr/>
        </p:nvSpPr>
        <p:spPr>
          <a:xfrm>
            <a:off x="0" y="367658"/>
            <a:ext cx="9144000" cy="4848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2700"/>
              <a:buFont typeface="Arial"/>
              <a:buNone/>
            </a:pPr>
            <a:r>
              <a:rPr lang="en" sz="2700" b="0" i="0" u="none" strike="noStrike" cap="none">
                <a:solidFill>
                  <a:schemeClr val="dk1"/>
                </a:solidFill>
                <a:latin typeface="Comic Sans MS"/>
                <a:ea typeface="Comic Sans MS"/>
                <a:cs typeface="Comic Sans MS"/>
                <a:sym typeface="Comic Sans MS"/>
              </a:rPr>
              <a:t>St Bernadette Catholic Primary School</a:t>
            </a:r>
            <a:endParaRPr sz="1100" b="0" i="0" u="none" strike="noStrike" cap="none">
              <a:solidFill>
                <a:srgbClr val="000000"/>
              </a:solidFill>
              <a:latin typeface="Arial"/>
              <a:ea typeface="Arial"/>
              <a:cs typeface="Arial"/>
              <a:sym typeface="Arial"/>
            </a:endParaRPr>
          </a:p>
        </p:txBody>
      </p:sp>
      <p:sp>
        <p:nvSpPr>
          <p:cNvPr id="279" name="Google Shape;279;p10"/>
          <p:cNvSpPr/>
          <p:nvPr/>
        </p:nvSpPr>
        <p:spPr>
          <a:xfrm>
            <a:off x="1" y="957317"/>
            <a:ext cx="9144000" cy="2307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b="0" i="1" u="none" strike="noStrike" cap="none">
                <a:solidFill>
                  <a:srgbClr val="000000"/>
                </a:solidFill>
                <a:latin typeface="Comic Sans MS"/>
                <a:ea typeface="Comic Sans MS"/>
                <a:cs typeface="Comic Sans MS"/>
                <a:sym typeface="Comic Sans MS"/>
              </a:rPr>
              <a:t>“Learning to grow in knowledge, faith and love through friendship with Jesus and Mary.”</a:t>
            </a:r>
            <a:endParaRPr sz="1100" b="0" i="0" u="none" strike="noStrike" cap="none">
              <a:solidFill>
                <a:schemeClr val="dk1"/>
              </a:solidFill>
              <a:latin typeface="Comic Sans MS"/>
              <a:ea typeface="Comic Sans MS"/>
              <a:cs typeface="Comic Sans MS"/>
              <a:sym typeface="Comic Sans MS"/>
            </a:endParaRPr>
          </a:p>
        </p:txBody>
      </p:sp>
      <p:sp>
        <p:nvSpPr>
          <p:cNvPr id="280" name="Google Shape;280;p10"/>
          <p:cNvSpPr txBox="1"/>
          <p:nvPr/>
        </p:nvSpPr>
        <p:spPr>
          <a:xfrm>
            <a:off x="0" y="1474150"/>
            <a:ext cx="9144000" cy="4386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 sz="2400" b="1" i="0" u="sng" strike="noStrike" cap="none">
                <a:solidFill>
                  <a:schemeClr val="dk1"/>
                </a:solidFill>
                <a:latin typeface="Comic Sans MS"/>
                <a:ea typeface="Comic Sans MS"/>
                <a:cs typeface="Comic Sans MS"/>
                <a:sym typeface="Comic Sans MS"/>
              </a:rPr>
              <a:t>Prayer Bear</a:t>
            </a:r>
            <a:endParaRPr sz="1100" b="0" i="0" u="none" strike="noStrike" cap="none">
              <a:solidFill>
                <a:srgbClr val="000000"/>
              </a:solidFill>
              <a:latin typeface="Arial"/>
              <a:ea typeface="Arial"/>
              <a:cs typeface="Arial"/>
              <a:sym typeface="Arial"/>
            </a:endParaRPr>
          </a:p>
        </p:txBody>
      </p:sp>
      <p:sp>
        <p:nvSpPr>
          <p:cNvPr id="281" name="Google Shape;281;p10"/>
          <p:cNvSpPr/>
          <p:nvPr/>
        </p:nvSpPr>
        <p:spPr>
          <a:xfrm>
            <a:off x="3011324" y="2064011"/>
            <a:ext cx="3121500" cy="25623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Comic Sans MS"/>
                <a:ea typeface="Comic Sans MS"/>
                <a:cs typeface="Comic Sans MS"/>
                <a:sym typeface="Comic Sans MS"/>
              </a:rPr>
              <a:t>The lower classes in the school have each been allocated a ‘Prayer Bear’. Prayer Bear gets to go home with a different child every week. </a:t>
            </a:r>
            <a:endParaRPr sz="11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omic Sans MS"/>
              <a:ea typeface="Comic Sans MS"/>
              <a:cs typeface="Comic Sans MS"/>
              <a:sym typeface="Comic Sans MS"/>
            </a:endParaRPr>
          </a:p>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Comic Sans MS"/>
                <a:ea typeface="Comic Sans MS"/>
                <a:cs typeface="Comic Sans MS"/>
                <a:sym typeface="Comic Sans MS"/>
              </a:rPr>
              <a:t>Prayer Bear has its very own belongings, including a prayer book, where the children can draw pictures of people they want to pray for with the support of their family members. This is then shared with the class, before given to the next child.</a:t>
            </a:r>
            <a:endParaRPr sz="1100" b="0" i="0" u="none" strike="noStrike" cap="none">
              <a:solidFill>
                <a:srgbClr val="000000"/>
              </a:solidFill>
              <a:latin typeface="Arial"/>
              <a:ea typeface="Arial"/>
              <a:cs typeface="Arial"/>
              <a:sym typeface="Arial"/>
            </a:endParaRPr>
          </a:p>
        </p:txBody>
      </p:sp>
      <p:pic>
        <p:nvPicPr>
          <p:cNvPr id="282" name="Google Shape;282;p10"/>
          <p:cNvPicPr preferRelativeResize="0"/>
          <p:nvPr/>
        </p:nvPicPr>
        <p:blipFill rotWithShape="1">
          <a:blip r:embed="rId4">
            <a:alphaModFix/>
          </a:blip>
          <a:srcRect/>
          <a:stretch/>
        </p:blipFill>
        <p:spPr>
          <a:xfrm>
            <a:off x="404622" y="1762018"/>
            <a:ext cx="2203127" cy="2937505"/>
          </a:xfrm>
          <a:prstGeom prst="rect">
            <a:avLst/>
          </a:prstGeom>
          <a:noFill/>
          <a:ln>
            <a:noFill/>
          </a:ln>
        </p:spPr>
      </p:pic>
      <p:pic>
        <p:nvPicPr>
          <p:cNvPr id="283" name="Google Shape;283;p10"/>
          <p:cNvPicPr preferRelativeResize="0"/>
          <p:nvPr/>
        </p:nvPicPr>
        <p:blipFill rotWithShape="1">
          <a:blip r:embed="rId5">
            <a:alphaModFix/>
          </a:blip>
          <a:srcRect/>
          <a:stretch/>
        </p:blipFill>
        <p:spPr>
          <a:xfrm>
            <a:off x="6561045" y="1688748"/>
            <a:ext cx="2203127" cy="2937505"/>
          </a:xfrm>
          <a:prstGeom prst="rect">
            <a:avLst/>
          </a:prstGeom>
          <a:noFill/>
          <a:ln>
            <a:noFill/>
          </a:ln>
        </p:spPr>
      </p:pic>
      <p:sp>
        <p:nvSpPr>
          <p:cNvPr id="284" name="Google Shape;284;p10"/>
          <p:cNvSpPr txBox="1"/>
          <p:nvPr/>
        </p:nvSpPr>
        <p:spPr>
          <a:xfrm>
            <a:off x="700784" y="4395418"/>
            <a:ext cx="1511100" cy="238500"/>
          </a:xfrm>
          <a:prstGeom prst="rect">
            <a:avLst/>
          </a:prstGeom>
          <a:solidFill>
            <a:schemeClr val="lt1"/>
          </a:solid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 sz="1100" b="1" i="1" u="none" strike="noStrike" cap="none">
                <a:solidFill>
                  <a:srgbClr val="FF0000"/>
                </a:solidFill>
                <a:latin typeface="Comic Sans MS"/>
                <a:ea typeface="Comic Sans MS"/>
                <a:cs typeface="Comic Sans MS"/>
                <a:sym typeface="Comic Sans MS"/>
              </a:rPr>
              <a:t>Prayer Bear</a:t>
            </a:r>
            <a:endParaRPr sz="1100" b="0" i="0" u="none" strike="noStrike" cap="none">
              <a:solidFill>
                <a:srgbClr val="000000"/>
              </a:solidFill>
              <a:latin typeface="Arial"/>
              <a:ea typeface="Arial"/>
              <a:cs typeface="Arial"/>
              <a:sym typeface="Arial"/>
            </a:endParaRPr>
          </a:p>
        </p:txBody>
      </p:sp>
      <p:sp>
        <p:nvSpPr>
          <p:cNvPr id="285" name="Google Shape;285;p10"/>
          <p:cNvSpPr txBox="1"/>
          <p:nvPr/>
        </p:nvSpPr>
        <p:spPr>
          <a:xfrm>
            <a:off x="6860162" y="4328123"/>
            <a:ext cx="1606500" cy="408000"/>
          </a:xfrm>
          <a:prstGeom prst="rect">
            <a:avLst/>
          </a:prstGeom>
          <a:solidFill>
            <a:schemeClr val="lt1"/>
          </a:solid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 sz="1100" b="1" i="1" u="none" strike="noStrike" cap="none">
                <a:solidFill>
                  <a:srgbClr val="FF0000"/>
                </a:solidFill>
                <a:latin typeface="Comic Sans MS"/>
                <a:ea typeface="Comic Sans MS"/>
                <a:cs typeface="Comic Sans MS"/>
                <a:sym typeface="Comic Sans MS"/>
              </a:rPr>
              <a:t>Presenting Prayer Bear</a:t>
            </a:r>
            <a:endParaRPr sz="1100" b="0" i="0" u="none" strike="noStrike" cap="non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p11"/>
          <p:cNvSpPr/>
          <p:nvPr/>
        </p:nvSpPr>
        <p:spPr>
          <a:xfrm>
            <a:off x="-199758" y="316457"/>
            <a:ext cx="9645900" cy="589800"/>
          </a:xfrm>
          <a:prstGeom prst="rect">
            <a:avLst/>
          </a:prstGeom>
          <a:solidFill>
            <a:srgbClr val="FF0000"/>
          </a:solidFill>
          <a:ln w="12700" cap="flat" cmpd="sng">
            <a:solidFill>
              <a:srgbClr val="FF0000"/>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291" name="Google Shape;291;p11"/>
          <p:cNvPicPr preferRelativeResize="0"/>
          <p:nvPr/>
        </p:nvPicPr>
        <p:blipFill rotWithShape="1">
          <a:blip r:embed="rId3">
            <a:alphaModFix/>
          </a:blip>
          <a:srcRect/>
          <a:stretch/>
        </p:blipFill>
        <p:spPr>
          <a:xfrm>
            <a:off x="173008" y="177853"/>
            <a:ext cx="923250" cy="866869"/>
          </a:xfrm>
          <a:prstGeom prst="rect">
            <a:avLst/>
          </a:prstGeom>
          <a:noFill/>
          <a:ln>
            <a:noFill/>
          </a:ln>
        </p:spPr>
      </p:pic>
      <p:sp>
        <p:nvSpPr>
          <p:cNvPr id="292" name="Google Shape;292;p11"/>
          <p:cNvSpPr txBox="1"/>
          <p:nvPr/>
        </p:nvSpPr>
        <p:spPr>
          <a:xfrm>
            <a:off x="0" y="367658"/>
            <a:ext cx="9144000" cy="4848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2700"/>
              <a:buFont typeface="Arial"/>
              <a:buNone/>
            </a:pPr>
            <a:r>
              <a:rPr lang="en" sz="2700" b="0" i="0" u="none" strike="noStrike" cap="none">
                <a:solidFill>
                  <a:schemeClr val="dk1"/>
                </a:solidFill>
                <a:latin typeface="Comic Sans MS"/>
                <a:ea typeface="Comic Sans MS"/>
                <a:cs typeface="Comic Sans MS"/>
                <a:sym typeface="Comic Sans MS"/>
              </a:rPr>
              <a:t>St Bernadette Catholic Primary School</a:t>
            </a:r>
            <a:endParaRPr sz="1100" b="0" i="0" u="none" strike="noStrike" cap="none">
              <a:solidFill>
                <a:srgbClr val="000000"/>
              </a:solidFill>
              <a:latin typeface="Arial"/>
              <a:ea typeface="Arial"/>
              <a:cs typeface="Arial"/>
              <a:sym typeface="Arial"/>
            </a:endParaRPr>
          </a:p>
        </p:txBody>
      </p:sp>
      <p:sp>
        <p:nvSpPr>
          <p:cNvPr id="293" name="Google Shape;293;p11"/>
          <p:cNvSpPr/>
          <p:nvPr/>
        </p:nvSpPr>
        <p:spPr>
          <a:xfrm>
            <a:off x="1" y="957317"/>
            <a:ext cx="9144000" cy="2307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b="0" i="1" u="none" strike="noStrike" cap="none">
                <a:solidFill>
                  <a:srgbClr val="000000"/>
                </a:solidFill>
                <a:latin typeface="Comic Sans MS"/>
                <a:ea typeface="Comic Sans MS"/>
                <a:cs typeface="Comic Sans MS"/>
                <a:sym typeface="Comic Sans MS"/>
              </a:rPr>
              <a:t>“Learning to grow in knowledge, faith and love through friendship with Jesus and Mary.”</a:t>
            </a:r>
            <a:endParaRPr sz="1100" b="0" i="0" u="none" strike="noStrike" cap="none">
              <a:solidFill>
                <a:schemeClr val="dk1"/>
              </a:solidFill>
              <a:latin typeface="Comic Sans MS"/>
              <a:ea typeface="Comic Sans MS"/>
              <a:cs typeface="Comic Sans MS"/>
              <a:sym typeface="Comic Sans MS"/>
            </a:endParaRPr>
          </a:p>
        </p:txBody>
      </p:sp>
      <p:sp>
        <p:nvSpPr>
          <p:cNvPr id="294" name="Google Shape;294;p11"/>
          <p:cNvSpPr txBox="1"/>
          <p:nvPr/>
        </p:nvSpPr>
        <p:spPr>
          <a:xfrm>
            <a:off x="0" y="1474150"/>
            <a:ext cx="9144000" cy="4386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 sz="2400" b="1" i="0" u="sng" strike="noStrike" cap="none">
                <a:solidFill>
                  <a:schemeClr val="dk1"/>
                </a:solidFill>
                <a:latin typeface="Comic Sans MS"/>
                <a:ea typeface="Comic Sans MS"/>
                <a:cs typeface="Comic Sans MS"/>
                <a:sym typeface="Comic Sans MS"/>
              </a:rPr>
              <a:t>Uniform</a:t>
            </a:r>
            <a:endParaRPr sz="1100" b="0" i="0" u="none" strike="noStrike" cap="none">
              <a:solidFill>
                <a:srgbClr val="000000"/>
              </a:solidFill>
              <a:latin typeface="Arial"/>
              <a:ea typeface="Arial"/>
              <a:cs typeface="Arial"/>
              <a:sym typeface="Arial"/>
            </a:endParaRPr>
          </a:p>
        </p:txBody>
      </p:sp>
      <p:sp>
        <p:nvSpPr>
          <p:cNvPr id="295" name="Google Shape;295;p11"/>
          <p:cNvSpPr/>
          <p:nvPr/>
        </p:nvSpPr>
        <p:spPr>
          <a:xfrm>
            <a:off x="43868" y="2635940"/>
            <a:ext cx="2039100" cy="16449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000000"/>
              </a:buClr>
              <a:buSzPts val="800"/>
              <a:buFont typeface="Arial"/>
              <a:buNone/>
            </a:pPr>
            <a:r>
              <a:rPr lang="en" sz="800" b="1" i="0" u="none" strike="noStrike" cap="none">
                <a:solidFill>
                  <a:srgbClr val="000000"/>
                </a:solidFill>
                <a:latin typeface="Comic Sans MS"/>
                <a:ea typeface="Comic Sans MS"/>
                <a:cs typeface="Comic Sans MS"/>
                <a:sym typeface="Comic Sans MS"/>
              </a:rPr>
              <a:t>Grey shorts/trousers with socks</a:t>
            </a:r>
            <a:endParaRPr sz="800" b="0" i="0" u="none" strike="noStrike" cap="none">
              <a:solidFill>
                <a:schemeClr val="dk1"/>
              </a:solidFill>
              <a:latin typeface="Comic Sans MS"/>
              <a:ea typeface="Comic Sans MS"/>
              <a:cs typeface="Comic Sans MS"/>
              <a:sym typeface="Comic Sans MS"/>
            </a:endParaRPr>
          </a:p>
          <a:p>
            <a:pPr marL="0" marR="0" lvl="0" indent="0" algn="ctr" rtl="0">
              <a:lnSpc>
                <a:spcPct val="100000"/>
              </a:lnSpc>
              <a:spcBef>
                <a:spcPts val="0"/>
              </a:spcBef>
              <a:spcAft>
                <a:spcPts val="0"/>
              </a:spcAft>
              <a:buClr>
                <a:srgbClr val="000000"/>
              </a:buClr>
              <a:buSzPts val="800"/>
              <a:buFont typeface="Arial"/>
              <a:buNone/>
            </a:pPr>
            <a:r>
              <a:rPr lang="en" sz="800" b="0" i="0" u="none" strike="noStrike" cap="none">
                <a:solidFill>
                  <a:schemeClr val="dk1"/>
                </a:solidFill>
                <a:latin typeface="Comic Sans MS"/>
                <a:ea typeface="Comic Sans MS"/>
                <a:cs typeface="Comic Sans MS"/>
                <a:sym typeface="Comic Sans MS"/>
              </a:rPr>
              <a:t/>
            </a:r>
            <a:br>
              <a:rPr lang="en" sz="800" b="0" i="0" u="none" strike="noStrike" cap="none">
                <a:solidFill>
                  <a:schemeClr val="dk1"/>
                </a:solidFill>
                <a:latin typeface="Comic Sans MS"/>
                <a:ea typeface="Comic Sans MS"/>
                <a:cs typeface="Comic Sans MS"/>
                <a:sym typeface="Comic Sans MS"/>
              </a:rPr>
            </a:br>
            <a:r>
              <a:rPr lang="en" sz="800" b="1" i="0" u="none" strike="noStrike" cap="none">
                <a:solidFill>
                  <a:srgbClr val="000000"/>
                </a:solidFill>
                <a:latin typeface="Comic Sans MS"/>
                <a:ea typeface="Comic Sans MS"/>
                <a:cs typeface="Comic Sans MS"/>
                <a:sym typeface="Comic Sans MS"/>
              </a:rPr>
              <a:t>Red kilt/grey skirt with socks</a:t>
            </a:r>
            <a:endParaRPr sz="800" b="0" i="0" u="none" strike="noStrike" cap="none">
              <a:solidFill>
                <a:schemeClr val="dk1"/>
              </a:solidFill>
              <a:latin typeface="Comic Sans MS"/>
              <a:ea typeface="Comic Sans MS"/>
              <a:cs typeface="Comic Sans MS"/>
              <a:sym typeface="Comic Sans MS"/>
            </a:endParaRPr>
          </a:p>
          <a:p>
            <a:pPr marL="0" marR="0" lvl="0" indent="0" algn="ctr" rtl="0">
              <a:lnSpc>
                <a:spcPct val="100000"/>
              </a:lnSpc>
              <a:spcBef>
                <a:spcPts val="0"/>
              </a:spcBef>
              <a:spcAft>
                <a:spcPts val="0"/>
              </a:spcAft>
              <a:buClr>
                <a:srgbClr val="000000"/>
              </a:buClr>
              <a:buSzPts val="800"/>
              <a:buFont typeface="Arial"/>
              <a:buNone/>
            </a:pPr>
            <a:r>
              <a:rPr lang="en" sz="800" b="0" i="0" u="none" strike="noStrike" cap="none">
                <a:solidFill>
                  <a:schemeClr val="dk1"/>
                </a:solidFill>
                <a:latin typeface="Comic Sans MS"/>
                <a:ea typeface="Comic Sans MS"/>
                <a:cs typeface="Comic Sans MS"/>
                <a:sym typeface="Comic Sans MS"/>
              </a:rPr>
              <a:t/>
            </a:r>
            <a:br>
              <a:rPr lang="en" sz="800" b="0" i="0" u="none" strike="noStrike" cap="none">
                <a:solidFill>
                  <a:schemeClr val="dk1"/>
                </a:solidFill>
                <a:latin typeface="Comic Sans MS"/>
                <a:ea typeface="Comic Sans MS"/>
                <a:cs typeface="Comic Sans MS"/>
                <a:sym typeface="Comic Sans MS"/>
              </a:rPr>
            </a:br>
            <a:r>
              <a:rPr lang="en" sz="800" b="1" i="0" u="none" strike="noStrike" cap="none">
                <a:solidFill>
                  <a:srgbClr val="000000"/>
                </a:solidFill>
                <a:latin typeface="Comic Sans MS"/>
                <a:ea typeface="Comic Sans MS"/>
                <a:cs typeface="Comic Sans MS"/>
                <a:sym typeface="Comic Sans MS"/>
              </a:rPr>
              <a:t>Red jumper/cardigan </a:t>
            </a:r>
            <a:endParaRPr sz="800" b="0" i="0" u="none" strike="noStrike" cap="none">
              <a:solidFill>
                <a:schemeClr val="dk1"/>
              </a:solidFill>
              <a:latin typeface="Comic Sans MS"/>
              <a:ea typeface="Comic Sans MS"/>
              <a:cs typeface="Comic Sans MS"/>
              <a:sym typeface="Comic Sans MS"/>
            </a:endParaRPr>
          </a:p>
          <a:p>
            <a:pPr marL="0" marR="0" lvl="0" indent="0" algn="ctr" rtl="0">
              <a:lnSpc>
                <a:spcPct val="100000"/>
              </a:lnSpc>
              <a:spcBef>
                <a:spcPts val="0"/>
              </a:spcBef>
              <a:spcAft>
                <a:spcPts val="0"/>
              </a:spcAft>
              <a:buClr>
                <a:srgbClr val="000000"/>
              </a:buClr>
              <a:buSzPts val="800"/>
              <a:buFont typeface="Arial"/>
              <a:buNone/>
            </a:pPr>
            <a:r>
              <a:rPr lang="en" sz="800" b="0" i="0" u="none" strike="noStrike" cap="none">
                <a:solidFill>
                  <a:schemeClr val="dk1"/>
                </a:solidFill>
                <a:latin typeface="Comic Sans MS"/>
                <a:ea typeface="Comic Sans MS"/>
                <a:cs typeface="Comic Sans MS"/>
                <a:sym typeface="Comic Sans MS"/>
              </a:rPr>
              <a:t/>
            </a:r>
            <a:br>
              <a:rPr lang="en" sz="800" b="0" i="0" u="none" strike="noStrike" cap="none">
                <a:solidFill>
                  <a:schemeClr val="dk1"/>
                </a:solidFill>
                <a:latin typeface="Comic Sans MS"/>
                <a:ea typeface="Comic Sans MS"/>
                <a:cs typeface="Comic Sans MS"/>
                <a:sym typeface="Comic Sans MS"/>
              </a:rPr>
            </a:br>
            <a:r>
              <a:rPr lang="en" sz="800" b="1" i="0" u="none" strike="noStrike" cap="none">
                <a:solidFill>
                  <a:srgbClr val="000000"/>
                </a:solidFill>
                <a:latin typeface="Comic Sans MS"/>
                <a:ea typeface="Comic Sans MS"/>
                <a:cs typeface="Comic Sans MS"/>
                <a:sym typeface="Comic Sans MS"/>
              </a:rPr>
              <a:t>Red gingham dress for the Summer term and until October half-term</a:t>
            </a:r>
            <a:endParaRPr sz="800" b="0" i="0" u="none" strike="noStrike" cap="none">
              <a:solidFill>
                <a:schemeClr val="dk1"/>
              </a:solidFill>
              <a:latin typeface="Comic Sans MS"/>
              <a:ea typeface="Comic Sans MS"/>
              <a:cs typeface="Comic Sans MS"/>
              <a:sym typeface="Comic Sans MS"/>
            </a:endParaRPr>
          </a:p>
          <a:p>
            <a:pPr marL="0" marR="0" lvl="0" indent="0" algn="ctr" rtl="0">
              <a:lnSpc>
                <a:spcPct val="100000"/>
              </a:lnSpc>
              <a:spcBef>
                <a:spcPts val="0"/>
              </a:spcBef>
              <a:spcAft>
                <a:spcPts val="0"/>
              </a:spcAft>
              <a:buClr>
                <a:srgbClr val="000000"/>
              </a:buClr>
              <a:buSzPts val="800"/>
              <a:buFont typeface="Arial"/>
              <a:buNone/>
            </a:pPr>
            <a:r>
              <a:rPr lang="en" sz="800" b="0" i="0" u="none" strike="noStrike" cap="none">
                <a:solidFill>
                  <a:schemeClr val="dk1"/>
                </a:solidFill>
                <a:latin typeface="Comic Sans MS"/>
                <a:ea typeface="Comic Sans MS"/>
                <a:cs typeface="Comic Sans MS"/>
                <a:sym typeface="Comic Sans MS"/>
              </a:rPr>
              <a:t/>
            </a:r>
            <a:br>
              <a:rPr lang="en" sz="800" b="0" i="0" u="none" strike="noStrike" cap="none">
                <a:solidFill>
                  <a:schemeClr val="dk1"/>
                </a:solidFill>
                <a:latin typeface="Comic Sans MS"/>
                <a:ea typeface="Comic Sans MS"/>
                <a:cs typeface="Comic Sans MS"/>
                <a:sym typeface="Comic Sans MS"/>
              </a:rPr>
            </a:br>
            <a:r>
              <a:rPr lang="en" sz="800" b="1" i="0" u="none" strike="noStrike" cap="none">
                <a:solidFill>
                  <a:srgbClr val="000000"/>
                </a:solidFill>
                <a:latin typeface="Comic Sans MS"/>
                <a:ea typeface="Comic Sans MS"/>
                <a:cs typeface="Comic Sans MS"/>
                <a:sym typeface="Comic Sans MS"/>
              </a:rPr>
              <a:t>White Shirt</a:t>
            </a:r>
            <a:endParaRPr sz="800" b="0" i="0" u="none" strike="noStrike" cap="none">
              <a:solidFill>
                <a:schemeClr val="dk1"/>
              </a:solidFill>
              <a:latin typeface="Comic Sans MS"/>
              <a:ea typeface="Comic Sans MS"/>
              <a:cs typeface="Comic Sans MS"/>
              <a:sym typeface="Comic Sans MS"/>
            </a:endParaRPr>
          </a:p>
          <a:p>
            <a:pPr marL="0" marR="0" lvl="0" indent="0" algn="ctr" rtl="0">
              <a:lnSpc>
                <a:spcPct val="100000"/>
              </a:lnSpc>
              <a:spcBef>
                <a:spcPts val="0"/>
              </a:spcBef>
              <a:spcAft>
                <a:spcPts val="0"/>
              </a:spcAft>
              <a:buClr>
                <a:srgbClr val="000000"/>
              </a:buClr>
              <a:buSzPts val="800"/>
              <a:buFont typeface="Arial"/>
              <a:buNone/>
            </a:pPr>
            <a:r>
              <a:rPr lang="en" sz="800" b="0" i="0" u="none" strike="noStrike" cap="none">
                <a:solidFill>
                  <a:schemeClr val="dk1"/>
                </a:solidFill>
                <a:latin typeface="Comic Sans MS"/>
                <a:ea typeface="Comic Sans MS"/>
                <a:cs typeface="Comic Sans MS"/>
                <a:sym typeface="Comic Sans MS"/>
              </a:rPr>
              <a:t/>
            </a:r>
            <a:br>
              <a:rPr lang="en" sz="800" b="0" i="0" u="none" strike="noStrike" cap="none">
                <a:solidFill>
                  <a:schemeClr val="dk1"/>
                </a:solidFill>
                <a:latin typeface="Comic Sans MS"/>
                <a:ea typeface="Comic Sans MS"/>
                <a:cs typeface="Comic Sans MS"/>
                <a:sym typeface="Comic Sans MS"/>
              </a:rPr>
            </a:br>
            <a:r>
              <a:rPr lang="en" sz="800" b="1" i="0" u="none" strike="noStrike" cap="none">
                <a:solidFill>
                  <a:srgbClr val="000000"/>
                </a:solidFill>
                <a:latin typeface="Comic Sans MS"/>
                <a:ea typeface="Comic Sans MS"/>
                <a:cs typeface="Comic Sans MS"/>
                <a:sym typeface="Comic Sans MS"/>
              </a:rPr>
              <a:t>Black sensible shoes (not laced for Y1 below)</a:t>
            </a:r>
            <a:endParaRPr sz="1100" b="0" i="0" u="none" strike="noStrike" cap="none">
              <a:solidFill>
                <a:srgbClr val="000000"/>
              </a:solidFill>
              <a:latin typeface="Arial"/>
              <a:ea typeface="Arial"/>
              <a:cs typeface="Arial"/>
              <a:sym typeface="Arial"/>
            </a:endParaRPr>
          </a:p>
        </p:txBody>
      </p:sp>
      <p:pic>
        <p:nvPicPr>
          <p:cNvPr id="296" name="Google Shape;296;p11"/>
          <p:cNvPicPr preferRelativeResize="0"/>
          <p:nvPr/>
        </p:nvPicPr>
        <p:blipFill rotWithShape="1">
          <a:blip r:embed="rId4">
            <a:alphaModFix/>
          </a:blip>
          <a:srcRect/>
          <a:stretch/>
        </p:blipFill>
        <p:spPr>
          <a:xfrm>
            <a:off x="2164223" y="2140721"/>
            <a:ext cx="1968413" cy="2635124"/>
          </a:xfrm>
          <a:prstGeom prst="rect">
            <a:avLst/>
          </a:prstGeom>
          <a:noFill/>
          <a:ln>
            <a:noFill/>
          </a:ln>
        </p:spPr>
      </p:pic>
      <p:pic>
        <p:nvPicPr>
          <p:cNvPr id="297" name="Google Shape;297;p11"/>
          <p:cNvPicPr preferRelativeResize="0"/>
          <p:nvPr/>
        </p:nvPicPr>
        <p:blipFill rotWithShape="1">
          <a:blip r:embed="rId5">
            <a:alphaModFix/>
          </a:blip>
          <a:srcRect/>
          <a:stretch/>
        </p:blipFill>
        <p:spPr>
          <a:xfrm>
            <a:off x="4294863" y="2140720"/>
            <a:ext cx="2027850" cy="2635121"/>
          </a:xfrm>
          <a:prstGeom prst="rect">
            <a:avLst/>
          </a:prstGeom>
          <a:noFill/>
          <a:ln>
            <a:noFill/>
          </a:ln>
        </p:spPr>
      </p:pic>
      <p:sp>
        <p:nvSpPr>
          <p:cNvPr id="298" name="Google Shape;298;p11"/>
          <p:cNvSpPr/>
          <p:nvPr/>
        </p:nvSpPr>
        <p:spPr>
          <a:xfrm>
            <a:off x="6484942" y="2186596"/>
            <a:ext cx="2420400" cy="23544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000000"/>
              </a:buClr>
              <a:buSzPts val="800"/>
              <a:buFont typeface="Arial"/>
              <a:buNone/>
            </a:pPr>
            <a:r>
              <a:rPr lang="en" sz="800" b="1" i="0" u="sng" strike="noStrike" cap="none">
                <a:solidFill>
                  <a:srgbClr val="000000"/>
                </a:solidFill>
                <a:latin typeface="Comic Sans MS"/>
                <a:ea typeface="Comic Sans MS"/>
                <a:cs typeface="Comic Sans MS"/>
                <a:sym typeface="Comic Sans MS"/>
              </a:rPr>
              <a:t>Stockists</a:t>
            </a:r>
            <a:endParaRPr sz="800" b="1" i="0" u="sng" strike="noStrike" cap="none">
              <a:solidFill>
                <a:schemeClr val="dk1"/>
              </a:solidFill>
              <a:latin typeface="Comic Sans MS"/>
              <a:ea typeface="Comic Sans MS"/>
              <a:cs typeface="Comic Sans MS"/>
              <a:sym typeface="Comic Sans MS"/>
            </a:endParaRPr>
          </a:p>
          <a:p>
            <a:pPr marL="0" marR="0" lvl="0" indent="0" algn="ctr" rtl="0">
              <a:lnSpc>
                <a:spcPct val="100000"/>
              </a:lnSpc>
              <a:spcBef>
                <a:spcPts val="0"/>
              </a:spcBef>
              <a:spcAft>
                <a:spcPts val="0"/>
              </a:spcAft>
              <a:buClr>
                <a:srgbClr val="000000"/>
              </a:buClr>
              <a:buSzPts val="800"/>
              <a:buFont typeface="Arial"/>
              <a:buNone/>
            </a:pPr>
            <a:r>
              <a:rPr lang="en" sz="800" b="0" i="0" u="none" strike="noStrike" cap="none">
                <a:solidFill>
                  <a:srgbClr val="000000"/>
                </a:solidFill>
                <a:latin typeface="Comic Sans MS"/>
                <a:ea typeface="Comic Sans MS"/>
                <a:cs typeface="Comic Sans MS"/>
                <a:sym typeface="Comic Sans MS"/>
              </a:rPr>
              <a:t>Stevensons (St Albans) is the supplier for all school uniform.  </a:t>
            </a:r>
            <a:endParaRPr sz="11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800"/>
              <a:buFont typeface="Arial"/>
              <a:buNone/>
            </a:pPr>
            <a:endParaRPr sz="800" b="0" i="0" u="none" strike="noStrike" cap="none">
              <a:solidFill>
                <a:srgbClr val="000000"/>
              </a:solidFill>
              <a:latin typeface="Comic Sans MS"/>
              <a:ea typeface="Comic Sans MS"/>
              <a:cs typeface="Comic Sans MS"/>
              <a:sym typeface="Comic Sans MS"/>
            </a:endParaRPr>
          </a:p>
          <a:p>
            <a:pPr marL="0" marR="0" lvl="0" indent="0" algn="ctr" rtl="0">
              <a:lnSpc>
                <a:spcPct val="100000"/>
              </a:lnSpc>
              <a:spcBef>
                <a:spcPts val="0"/>
              </a:spcBef>
              <a:spcAft>
                <a:spcPts val="0"/>
              </a:spcAft>
              <a:buClr>
                <a:srgbClr val="000000"/>
              </a:buClr>
              <a:buSzPts val="800"/>
              <a:buFont typeface="Arial"/>
              <a:buNone/>
            </a:pPr>
            <a:r>
              <a:rPr lang="en" sz="800" b="0" i="0" u="none" strike="noStrike" cap="none">
                <a:solidFill>
                  <a:srgbClr val="000000"/>
                </a:solidFill>
                <a:latin typeface="Comic Sans MS"/>
                <a:ea typeface="Comic Sans MS"/>
                <a:cs typeface="Comic Sans MS"/>
                <a:sym typeface="Comic Sans MS"/>
              </a:rPr>
              <a:t>Winter/Summer Hats and book bags are available from the school office.</a:t>
            </a:r>
            <a:endParaRPr sz="11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800"/>
              <a:buFont typeface="Arial"/>
              <a:buNone/>
            </a:pPr>
            <a:endParaRPr sz="800" b="0" i="0" u="none" strike="noStrike" cap="none">
              <a:solidFill>
                <a:schemeClr val="dk1"/>
              </a:solidFill>
              <a:latin typeface="Comic Sans MS"/>
              <a:ea typeface="Comic Sans MS"/>
              <a:cs typeface="Comic Sans MS"/>
              <a:sym typeface="Comic Sans MS"/>
            </a:endParaRPr>
          </a:p>
          <a:p>
            <a:pPr marL="0" marR="0" lvl="0" indent="0" algn="ctr" rtl="0">
              <a:lnSpc>
                <a:spcPct val="100000"/>
              </a:lnSpc>
              <a:spcBef>
                <a:spcPts val="0"/>
              </a:spcBef>
              <a:spcAft>
                <a:spcPts val="0"/>
              </a:spcAft>
              <a:buClr>
                <a:srgbClr val="000000"/>
              </a:buClr>
              <a:buSzPts val="800"/>
              <a:buFont typeface="Arial"/>
              <a:buNone/>
            </a:pPr>
            <a:r>
              <a:rPr lang="en" sz="800" b="0" i="0" u="none" strike="noStrike" cap="none">
                <a:solidFill>
                  <a:srgbClr val="000000"/>
                </a:solidFill>
                <a:latin typeface="Comic Sans MS"/>
                <a:ea typeface="Comic Sans MS"/>
                <a:cs typeface="Comic Sans MS"/>
                <a:sym typeface="Comic Sans MS"/>
              </a:rPr>
              <a:t>Other items are readily available in high street stores.</a:t>
            </a:r>
            <a:endParaRPr sz="11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800"/>
              <a:buFont typeface="Arial"/>
              <a:buNone/>
            </a:pPr>
            <a:endParaRPr sz="800" b="0" i="0" u="none" strike="noStrike" cap="none">
              <a:solidFill>
                <a:schemeClr val="dk1"/>
              </a:solidFill>
              <a:latin typeface="Comic Sans MS"/>
              <a:ea typeface="Comic Sans MS"/>
              <a:cs typeface="Comic Sans MS"/>
              <a:sym typeface="Comic Sans MS"/>
            </a:endParaRPr>
          </a:p>
          <a:p>
            <a:pPr marL="0" marR="0" lvl="0" indent="0" algn="ctr" rtl="0">
              <a:lnSpc>
                <a:spcPct val="100000"/>
              </a:lnSpc>
              <a:spcBef>
                <a:spcPts val="0"/>
              </a:spcBef>
              <a:spcAft>
                <a:spcPts val="0"/>
              </a:spcAft>
              <a:buClr>
                <a:srgbClr val="000000"/>
              </a:buClr>
              <a:buSzPts val="800"/>
              <a:buFont typeface="Arial"/>
              <a:buNone/>
            </a:pPr>
            <a:r>
              <a:rPr lang="en" sz="800" b="0" i="0" u="none" strike="noStrike" cap="none">
                <a:solidFill>
                  <a:srgbClr val="000000"/>
                </a:solidFill>
                <a:latin typeface="Comic Sans MS"/>
                <a:ea typeface="Comic Sans MS"/>
                <a:cs typeface="Comic Sans MS"/>
                <a:sym typeface="Comic Sans MS"/>
              </a:rPr>
              <a:t>Footwear should be suitable </a:t>
            </a:r>
            <a:r>
              <a:rPr lang="en" sz="800" b="1" i="0" u="none" strike="noStrike" cap="none">
                <a:solidFill>
                  <a:srgbClr val="000000"/>
                </a:solidFill>
                <a:latin typeface="Comic Sans MS"/>
                <a:ea typeface="Comic Sans MS"/>
                <a:cs typeface="Comic Sans MS"/>
                <a:sym typeface="Comic Sans MS"/>
              </a:rPr>
              <a:t>low heeled </a:t>
            </a:r>
            <a:r>
              <a:rPr lang="en" sz="800" b="0" i="0" u="none" strike="noStrike" cap="none">
                <a:solidFill>
                  <a:srgbClr val="000000"/>
                </a:solidFill>
                <a:latin typeface="Comic Sans MS"/>
                <a:ea typeface="Comic Sans MS"/>
                <a:cs typeface="Comic Sans MS"/>
                <a:sym typeface="Comic Sans MS"/>
              </a:rPr>
              <a:t>school shoes. Open toes and sling backs are not allowed for safety reasons. </a:t>
            </a:r>
            <a:endParaRPr sz="11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800"/>
              <a:buFont typeface="Arial"/>
              <a:buNone/>
            </a:pPr>
            <a:endParaRPr sz="800" b="0" i="0" u="none" strike="noStrike" cap="none">
              <a:solidFill>
                <a:srgbClr val="000000"/>
              </a:solidFill>
              <a:latin typeface="Comic Sans MS"/>
              <a:ea typeface="Comic Sans MS"/>
              <a:cs typeface="Comic Sans MS"/>
              <a:sym typeface="Comic Sans MS"/>
            </a:endParaRPr>
          </a:p>
          <a:p>
            <a:pPr marL="0" marR="0" lvl="0" indent="0" algn="ctr" rtl="0">
              <a:lnSpc>
                <a:spcPct val="100000"/>
              </a:lnSpc>
              <a:spcBef>
                <a:spcPts val="0"/>
              </a:spcBef>
              <a:spcAft>
                <a:spcPts val="0"/>
              </a:spcAft>
              <a:buClr>
                <a:srgbClr val="000000"/>
              </a:buClr>
              <a:buSzPts val="800"/>
              <a:buFont typeface="Arial"/>
              <a:buNone/>
            </a:pPr>
            <a:r>
              <a:rPr lang="en" sz="800" b="0" i="1" u="none" strike="noStrike" cap="none">
                <a:solidFill>
                  <a:srgbClr val="000000"/>
                </a:solidFill>
                <a:latin typeface="Comic Sans MS"/>
                <a:ea typeface="Comic Sans MS"/>
                <a:cs typeface="Comic Sans MS"/>
                <a:sym typeface="Comic Sans MS"/>
              </a:rPr>
              <a:t>For health reasons, trainers are only allowed to be worn for PE and playtimes.</a:t>
            </a:r>
            <a:endParaRPr sz="800" b="0" i="1" u="none" strike="noStrike" cap="none">
              <a:solidFill>
                <a:schemeClr val="dk1"/>
              </a:solidFill>
              <a:latin typeface="Comic Sans MS"/>
              <a:ea typeface="Comic Sans MS"/>
              <a:cs typeface="Comic Sans MS"/>
              <a:sym typeface="Comic Sans MS"/>
            </a:endParaRPr>
          </a:p>
          <a:p>
            <a:pPr marL="0" marR="0" lvl="0" indent="0" algn="l" rtl="0">
              <a:lnSpc>
                <a:spcPct val="100000"/>
              </a:lnSpc>
              <a:spcBef>
                <a:spcPts val="0"/>
              </a:spcBef>
              <a:spcAft>
                <a:spcPts val="0"/>
              </a:spcAft>
              <a:buClr>
                <a:srgbClr val="000000"/>
              </a:buClr>
              <a:buSzPts val="800"/>
              <a:buFont typeface="Arial"/>
              <a:buNone/>
            </a:pPr>
            <a:r>
              <a:rPr lang="en" sz="800" b="0" i="0" u="none" strike="noStrike" cap="none">
                <a:solidFill>
                  <a:schemeClr val="dk1"/>
                </a:solidFill>
                <a:latin typeface="Comic Sans MS"/>
                <a:ea typeface="Comic Sans MS"/>
                <a:cs typeface="Comic Sans MS"/>
                <a:sym typeface="Comic Sans MS"/>
              </a:rPr>
              <a:t/>
            </a:r>
            <a:br>
              <a:rPr lang="en" sz="800" b="0" i="0" u="none" strike="noStrike" cap="none">
                <a:solidFill>
                  <a:schemeClr val="dk1"/>
                </a:solidFill>
                <a:latin typeface="Comic Sans MS"/>
                <a:ea typeface="Comic Sans MS"/>
                <a:cs typeface="Comic Sans MS"/>
                <a:sym typeface="Comic Sans MS"/>
              </a:rPr>
            </a:br>
            <a:endParaRPr sz="800" b="0" i="0" u="none" strike="noStrike" cap="none">
              <a:solidFill>
                <a:schemeClr val="dk1"/>
              </a:solidFill>
              <a:latin typeface="Comic Sans MS"/>
              <a:ea typeface="Comic Sans MS"/>
              <a:cs typeface="Comic Sans MS"/>
              <a:sym typeface="Comic Sans MS"/>
            </a:endParaRPr>
          </a:p>
        </p:txBody>
      </p:sp>
      <p:sp>
        <p:nvSpPr>
          <p:cNvPr id="299" name="Google Shape;299;p11"/>
          <p:cNvSpPr txBox="1"/>
          <p:nvPr/>
        </p:nvSpPr>
        <p:spPr>
          <a:xfrm>
            <a:off x="2392852" y="2180993"/>
            <a:ext cx="1511100" cy="238500"/>
          </a:xfrm>
          <a:prstGeom prst="rect">
            <a:avLst/>
          </a:prstGeom>
          <a:solidFill>
            <a:schemeClr val="lt1"/>
          </a:solid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 sz="1100" b="1" i="1" u="none" strike="noStrike" cap="none">
                <a:solidFill>
                  <a:srgbClr val="FF0000"/>
                </a:solidFill>
                <a:latin typeface="Comic Sans MS"/>
                <a:ea typeface="Comic Sans MS"/>
                <a:cs typeface="Comic Sans MS"/>
                <a:sym typeface="Comic Sans MS"/>
              </a:rPr>
              <a:t>Winter Uniform</a:t>
            </a:r>
            <a:endParaRPr sz="1100" b="0" i="0" u="none" strike="noStrike" cap="none">
              <a:solidFill>
                <a:srgbClr val="000000"/>
              </a:solidFill>
              <a:latin typeface="Arial"/>
              <a:ea typeface="Arial"/>
              <a:cs typeface="Arial"/>
              <a:sym typeface="Arial"/>
            </a:endParaRPr>
          </a:p>
        </p:txBody>
      </p:sp>
      <p:sp>
        <p:nvSpPr>
          <p:cNvPr id="300" name="Google Shape;300;p11"/>
          <p:cNvSpPr txBox="1"/>
          <p:nvPr/>
        </p:nvSpPr>
        <p:spPr>
          <a:xfrm>
            <a:off x="4559181" y="2198731"/>
            <a:ext cx="1511100" cy="238500"/>
          </a:xfrm>
          <a:prstGeom prst="rect">
            <a:avLst/>
          </a:prstGeom>
          <a:solidFill>
            <a:schemeClr val="lt1"/>
          </a:solid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 sz="1100" b="1" i="1" u="none" strike="noStrike" cap="none">
                <a:solidFill>
                  <a:srgbClr val="FF0000"/>
                </a:solidFill>
                <a:latin typeface="Comic Sans MS"/>
                <a:ea typeface="Comic Sans MS"/>
                <a:cs typeface="Comic Sans MS"/>
                <a:sym typeface="Comic Sans MS"/>
              </a:rPr>
              <a:t>Summer Uniform</a:t>
            </a:r>
            <a:endParaRPr sz="1100" b="0" i="0" u="none" strike="noStrike" cap="non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Google Shape;305;p15"/>
          <p:cNvSpPr/>
          <p:nvPr/>
        </p:nvSpPr>
        <p:spPr>
          <a:xfrm>
            <a:off x="-199758" y="316457"/>
            <a:ext cx="9645900" cy="589800"/>
          </a:xfrm>
          <a:prstGeom prst="rect">
            <a:avLst/>
          </a:prstGeom>
          <a:solidFill>
            <a:srgbClr val="FF0000"/>
          </a:solidFill>
          <a:ln w="12700" cap="flat" cmpd="sng">
            <a:solidFill>
              <a:srgbClr val="FF0000"/>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306" name="Google Shape;306;p15"/>
          <p:cNvPicPr preferRelativeResize="0"/>
          <p:nvPr/>
        </p:nvPicPr>
        <p:blipFill rotWithShape="1">
          <a:blip r:embed="rId3">
            <a:alphaModFix/>
          </a:blip>
          <a:srcRect/>
          <a:stretch/>
        </p:blipFill>
        <p:spPr>
          <a:xfrm>
            <a:off x="173008" y="177853"/>
            <a:ext cx="923250" cy="866869"/>
          </a:xfrm>
          <a:prstGeom prst="rect">
            <a:avLst/>
          </a:prstGeom>
          <a:noFill/>
          <a:ln>
            <a:noFill/>
          </a:ln>
        </p:spPr>
      </p:pic>
      <p:sp>
        <p:nvSpPr>
          <p:cNvPr id="307" name="Google Shape;307;p15"/>
          <p:cNvSpPr txBox="1"/>
          <p:nvPr/>
        </p:nvSpPr>
        <p:spPr>
          <a:xfrm>
            <a:off x="0" y="367658"/>
            <a:ext cx="9144000" cy="4848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2700"/>
              <a:buFont typeface="Arial"/>
              <a:buNone/>
            </a:pPr>
            <a:r>
              <a:rPr lang="en" sz="2700" b="0" i="0" u="none" strike="noStrike" cap="none">
                <a:solidFill>
                  <a:schemeClr val="dk1"/>
                </a:solidFill>
                <a:latin typeface="Comic Sans MS"/>
                <a:ea typeface="Comic Sans MS"/>
                <a:cs typeface="Comic Sans MS"/>
                <a:sym typeface="Comic Sans MS"/>
              </a:rPr>
              <a:t>St Bernadette Catholic Primary School</a:t>
            </a:r>
            <a:endParaRPr sz="1100" b="0" i="0" u="none" strike="noStrike" cap="none">
              <a:solidFill>
                <a:srgbClr val="000000"/>
              </a:solidFill>
              <a:latin typeface="Arial"/>
              <a:ea typeface="Arial"/>
              <a:cs typeface="Arial"/>
              <a:sym typeface="Arial"/>
            </a:endParaRPr>
          </a:p>
        </p:txBody>
      </p:sp>
      <p:sp>
        <p:nvSpPr>
          <p:cNvPr id="308" name="Google Shape;308;p15"/>
          <p:cNvSpPr/>
          <p:nvPr/>
        </p:nvSpPr>
        <p:spPr>
          <a:xfrm>
            <a:off x="1" y="957317"/>
            <a:ext cx="9144000" cy="2307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b="0" i="1" u="none" strike="noStrike" cap="none">
                <a:solidFill>
                  <a:srgbClr val="000000"/>
                </a:solidFill>
                <a:latin typeface="Comic Sans MS"/>
                <a:ea typeface="Comic Sans MS"/>
                <a:cs typeface="Comic Sans MS"/>
                <a:sym typeface="Comic Sans MS"/>
              </a:rPr>
              <a:t>“Learning to grow in knowledge, faith and love through friendship with Jesus and Mary.”</a:t>
            </a:r>
            <a:endParaRPr sz="1100" b="0" i="0" u="none" strike="noStrike" cap="none">
              <a:solidFill>
                <a:schemeClr val="dk1"/>
              </a:solidFill>
              <a:latin typeface="Comic Sans MS"/>
              <a:ea typeface="Comic Sans MS"/>
              <a:cs typeface="Comic Sans MS"/>
              <a:sym typeface="Comic Sans MS"/>
            </a:endParaRPr>
          </a:p>
        </p:txBody>
      </p:sp>
      <p:sp>
        <p:nvSpPr>
          <p:cNvPr id="309" name="Google Shape;309;p15"/>
          <p:cNvSpPr txBox="1"/>
          <p:nvPr/>
        </p:nvSpPr>
        <p:spPr>
          <a:xfrm>
            <a:off x="0" y="1474150"/>
            <a:ext cx="9144000" cy="4386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 sz="2400" b="1" i="0" u="sng" strike="noStrike" cap="none">
                <a:solidFill>
                  <a:schemeClr val="dk1"/>
                </a:solidFill>
                <a:latin typeface="Comic Sans MS"/>
                <a:ea typeface="Comic Sans MS"/>
                <a:cs typeface="Comic Sans MS"/>
                <a:sym typeface="Comic Sans MS"/>
              </a:rPr>
              <a:t>Tapestry</a:t>
            </a:r>
            <a:endParaRPr sz="1100" b="0" i="0" u="none" strike="noStrike" cap="none">
              <a:solidFill>
                <a:srgbClr val="000000"/>
              </a:solidFill>
              <a:latin typeface="Arial"/>
              <a:ea typeface="Arial"/>
              <a:cs typeface="Arial"/>
              <a:sym typeface="Arial"/>
            </a:endParaRPr>
          </a:p>
        </p:txBody>
      </p:sp>
      <p:sp>
        <p:nvSpPr>
          <p:cNvPr id="310" name="Google Shape;310;p15"/>
          <p:cNvSpPr/>
          <p:nvPr/>
        </p:nvSpPr>
        <p:spPr>
          <a:xfrm>
            <a:off x="2394958" y="2057054"/>
            <a:ext cx="4353900" cy="27699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Comic Sans MS"/>
                <a:ea typeface="Comic Sans MS"/>
                <a:cs typeface="Comic Sans MS"/>
                <a:sym typeface="Comic Sans MS"/>
              </a:rPr>
              <a:t>We use an online learning journal called Tapestry. This is where we gather photos and observations – recording your child’s progress in their learning. </a:t>
            </a:r>
            <a:endParaRPr sz="1400" b="0" i="0" u="none" strike="noStrike" cap="none">
              <a:solidFill>
                <a:srgbClr val="000000"/>
              </a:solidFill>
              <a:latin typeface="Comic Sans MS"/>
              <a:ea typeface="Comic Sans MS"/>
              <a:cs typeface="Comic Sans MS"/>
              <a:sym typeface="Comic Sans MS"/>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omic Sans MS"/>
              <a:ea typeface="Comic Sans MS"/>
              <a:cs typeface="Comic Sans MS"/>
              <a:sym typeface="Comic Sans MS"/>
            </a:endParaRPr>
          </a:p>
          <a:p>
            <a:pPr marL="0" marR="0" lvl="0" indent="0" algn="ctr" rtl="0">
              <a:lnSpc>
                <a:spcPct val="100000"/>
              </a:lnSpc>
              <a:spcBef>
                <a:spcPts val="0"/>
              </a:spcBef>
              <a:spcAft>
                <a:spcPts val="0"/>
              </a:spcAft>
              <a:buClr>
                <a:srgbClr val="000000"/>
              </a:buClr>
              <a:buSzPts val="1400"/>
              <a:buFont typeface="Arial"/>
              <a:buNone/>
            </a:pPr>
            <a:r>
              <a:rPr lang="en" sz="1400" b="0" i="0" u="none" strike="noStrike" cap="none">
                <a:solidFill>
                  <a:srgbClr val="000000"/>
                </a:solidFill>
                <a:latin typeface="Comic Sans MS"/>
                <a:ea typeface="Comic Sans MS"/>
                <a:cs typeface="Comic Sans MS"/>
                <a:sym typeface="Comic Sans MS"/>
              </a:rPr>
              <a:t>We use this platform to share ‘WOW’ moments with you and to share important information.</a:t>
            </a:r>
            <a:br>
              <a:rPr lang="en" sz="1400" b="0" i="0" u="none" strike="noStrike" cap="none">
                <a:solidFill>
                  <a:srgbClr val="000000"/>
                </a:solidFill>
                <a:latin typeface="Comic Sans MS"/>
                <a:ea typeface="Comic Sans MS"/>
                <a:cs typeface="Comic Sans MS"/>
                <a:sym typeface="Comic Sans MS"/>
              </a:rPr>
            </a:br>
            <a:r>
              <a:rPr lang="en" sz="1400" b="0" i="0" u="none" strike="noStrike" cap="none">
                <a:solidFill>
                  <a:srgbClr val="000000"/>
                </a:solidFill>
                <a:latin typeface="Comic Sans MS"/>
                <a:ea typeface="Comic Sans MS"/>
                <a:cs typeface="Comic Sans MS"/>
                <a:sym typeface="Comic Sans MS"/>
              </a:rPr>
              <a:t/>
            </a:r>
            <a:br>
              <a:rPr lang="en" sz="1400" b="0" i="0" u="none" strike="noStrike" cap="none">
                <a:solidFill>
                  <a:srgbClr val="000000"/>
                </a:solidFill>
                <a:latin typeface="Comic Sans MS"/>
                <a:ea typeface="Comic Sans MS"/>
                <a:cs typeface="Comic Sans MS"/>
                <a:sym typeface="Comic Sans MS"/>
              </a:rPr>
            </a:br>
            <a:r>
              <a:rPr lang="en" sz="1400" b="0" i="0" u="none" strike="noStrike" cap="none">
                <a:solidFill>
                  <a:srgbClr val="000000"/>
                </a:solidFill>
                <a:latin typeface="Comic Sans MS"/>
                <a:ea typeface="Comic Sans MS"/>
                <a:cs typeface="Comic Sans MS"/>
                <a:sym typeface="Comic Sans MS"/>
              </a:rPr>
              <a:t/>
            </a:r>
            <a:br>
              <a:rPr lang="en" sz="1400" b="0" i="0" u="none" strike="noStrike" cap="none">
                <a:solidFill>
                  <a:srgbClr val="000000"/>
                </a:solidFill>
                <a:latin typeface="Comic Sans MS"/>
                <a:ea typeface="Comic Sans MS"/>
                <a:cs typeface="Comic Sans MS"/>
                <a:sym typeface="Comic Sans MS"/>
              </a:rPr>
            </a:br>
            <a:r>
              <a:rPr lang="en" sz="1400" b="0" i="0" u="none" strike="noStrike" cap="none">
                <a:solidFill>
                  <a:srgbClr val="000000"/>
                </a:solidFill>
                <a:latin typeface="Comic Sans MS"/>
                <a:ea typeface="Comic Sans MS"/>
                <a:cs typeface="Comic Sans MS"/>
                <a:sym typeface="Comic Sans MS"/>
              </a:rPr>
              <a:t>As this is an online profile we will need your permission to set up your child’s account. </a:t>
            </a:r>
            <a:endParaRPr sz="1400" b="0" i="0" u="none" strike="noStrike" cap="none">
              <a:solidFill>
                <a:schemeClr val="dk1"/>
              </a:solidFill>
              <a:latin typeface="Comic Sans MS"/>
              <a:ea typeface="Comic Sans MS"/>
              <a:cs typeface="Comic Sans MS"/>
              <a:sym typeface="Comic Sans MS"/>
            </a:endParaRPr>
          </a:p>
        </p:txBody>
      </p:sp>
      <p:pic>
        <p:nvPicPr>
          <p:cNvPr id="311" name="Google Shape;311;p15"/>
          <p:cNvPicPr preferRelativeResize="0"/>
          <p:nvPr/>
        </p:nvPicPr>
        <p:blipFill rotWithShape="1">
          <a:blip r:embed="rId4">
            <a:alphaModFix/>
          </a:blip>
          <a:srcRect/>
          <a:stretch/>
        </p:blipFill>
        <p:spPr>
          <a:xfrm rot="5400000">
            <a:off x="6512096" y="2252539"/>
            <a:ext cx="2718444" cy="2038828"/>
          </a:xfrm>
          <a:prstGeom prst="rect">
            <a:avLst/>
          </a:prstGeom>
          <a:noFill/>
          <a:ln>
            <a:noFill/>
          </a:ln>
        </p:spPr>
      </p:pic>
      <p:pic>
        <p:nvPicPr>
          <p:cNvPr id="312" name="Google Shape;312;p15"/>
          <p:cNvPicPr preferRelativeResize="0"/>
          <p:nvPr/>
        </p:nvPicPr>
        <p:blipFill rotWithShape="1">
          <a:blip r:embed="rId5">
            <a:alphaModFix/>
          </a:blip>
          <a:srcRect/>
          <a:stretch/>
        </p:blipFill>
        <p:spPr>
          <a:xfrm rot="5400000">
            <a:off x="-180171" y="2265912"/>
            <a:ext cx="2825450" cy="2119088"/>
          </a:xfrm>
          <a:prstGeom prst="rect">
            <a:avLst/>
          </a:prstGeom>
          <a:noFill/>
          <a:ln>
            <a:noFill/>
          </a:ln>
        </p:spPr>
      </p:pic>
      <p:sp>
        <p:nvSpPr>
          <p:cNvPr id="313" name="Google Shape;313;p15"/>
          <p:cNvSpPr txBox="1"/>
          <p:nvPr/>
        </p:nvSpPr>
        <p:spPr>
          <a:xfrm>
            <a:off x="425183" y="4453102"/>
            <a:ext cx="1511100" cy="238500"/>
          </a:xfrm>
          <a:prstGeom prst="rect">
            <a:avLst/>
          </a:prstGeom>
          <a:solidFill>
            <a:schemeClr val="lt1"/>
          </a:solid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 sz="1100" b="1" i="1" u="none" strike="noStrike" cap="none">
                <a:solidFill>
                  <a:srgbClr val="FF0000"/>
                </a:solidFill>
                <a:latin typeface="Comic Sans MS"/>
                <a:ea typeface="Comic Sans MS"/>
                <a:cs typeface="Comic Sans MS"/>
                <a:sym typeface="Comic Sans MS"/>
              </a:rPr>
              <a:t>Ice Cream Parlour</a:t>
            </a:r>
            <a:endParaRPr sz="1100" b="0" i="0" u="none" strike="noStrike" cap="none">
              <a:solidFill>
                <a:srgbClr val="000000"/>
              </a:solidFill>
              <a:latin typeface="Arial"/>
              <a:ea typeface="Arial"/>
              <a:cs typeface="Arial"/>
              <a:sym typeface="Arial"/>
            </a:endParaRPr>
          </a:p>
        </p:txBody>
      </p:sp>
      <p:sp>
        <p:nvSpPr>
          <p:cNvPr id="314" name="Google Shape;314;p15"/>
          <p:cNvSpPr txBox="1"/>
          <p:nvPr/>
        </p:nvSpPr>
        <p:spPr>
          <a:xfrm>
            <a:off x="7115740" y="4337686"/>
            <a:ext cx="1511100" cy="238500"/>
          </a:xfrm>
          <a:prstGeom prst="rect">
            <a:avLst/>
          </a:prstGeom>
          <a:solidFill>
            <a:schemeClr val="lt1"/>
          </a:solid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 sz="1100" b="1" i="1" u="none" strike="noStrike" cap="none">
                <a:solidFill>
                  <a:srgbClr val="FF0000"/>
                </a:solidFill>
                <a:latin typeface="Comic Sans MS"/>
                <a:ea typeface="Comic Sans MS"/>
                <a:cs typeface="Comic Sans MS"/>
                <a:sym typeface="Comic Sans MS"/>
              </a:rPr>
              <a:t>Technology</a:t>
            </a:r>
            <a:endParaRPr sz="1100" b="0" i="0" u="none" strike="noStrike" cap="non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319" name="Google Shape;319;p16"/>
          <p:cNvSpPr/>
          <p:nvPr/>
        </p:nvSpPr>
        <p:spPr>
          <a:xfrm>
            <a:off x="-199758" y="316457"/>
            <a:ext cx="9645900" cy="589800"/>
          </a:xfrm>
          <a:prstGeom prst="rect">
            <a:avLst/>
          </a:prstGeom>
          <a:solidFill>
            <a:srgbClr val="FF0000"/>
          </a:solidFill>
          <a:ln w="12700" cap="flat" cmpd="sng">
            <a:solidFill>
              <a:srgbClr val="FF0000"/>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320" name="Google Shape;320;p16"/>
          <p:cNvPicPr preferRelativeResize="0"/>
          <p:nvPr/>
        </p:nvPicPr>
        <p:blipFill rotWithShape="1">
          <a:blip r:embed="rId3">
            <a:alphaModFix/>
          </a:blip>
          <a:srcRect/>
          <a:stretch/>
        </p:blipFill>
        <p:spPr>
          <a:xfrm>
            <a:off x="173008" y="177853"/>
            <a:ext cx="923250" cy="866869"/>
          </a:xfrm>
          <a:prstGeom prst="rect">
            <a:avLst/>
          </a:prstGeom>
          <a:noFill/>
          <a:ln>
            <a:noFill/>
          </a:ln>
        </p:spPr>
      </p:pic>
      <p:sp>
        <p:nvSpPr>
          <p:cNvPr id="321" name="Google Shape;321;p16"/>
          <p:cNvSpPr txBox="1"/>
          <p:nvPr/>
        </p:nvSpPr>
        <p:spPr>
          <a:xfrm>
            <a:off x="0" y="367658"/>
            <a:ext cx="9144000" cy="4848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2700"/>
              <a:buFont typeface="Arial"/>
              <a:buNone/>
            </a:pPr>
            <a:r>
              <a:rPr lang="en" sz="2700" b="0" i="0" u="none" strike="noStrike" cap="none">
                <a:solidFill>
                  <a:schemeClr val="dk1"/>
                </a:solidFill>
                <a:latin typeface="Comic Sans MS"/>
                <a:ea typeface="Comic Sans MS"/>
                <a:cs typeface="Comic Sans MS"/>
                <a:sym typeface="Comic Sans MS"/>
              </a:rPr>
              <a:t>St Bernadette Catholic Primary School</a:t>
            </a:r>
            <a:endParaRPr sz="1100" b="0" i="0" u="none" strike="noStrike" cap="none">
              <a:solidFill>
                <a:srgbClr val="000000"/>
              </a:solidFill>
              <a:latin typeface="Arial"/>
              <a:ea typeface="Arial"/>
              <a:cs typeface="Arial"/>
              <a:sym typeface="Arial"/>
            </a:endParaRPr>
          </a:p>
        </p:txBody>
      </p:sp>
      <p:sp>
        <p:nvSpPr>
          <p:cNvPr id="322" name="Google Shape;322;p16"/>
          <p:cNvSpPr/>
          <p:nvPr/>
        </p:nvSpPr>
        <p:spPr>
          <a:xfrm>
            <a:off x="1" y="957317"/>
            <a:ext cx="9144000" cy="2307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b="0" i="1" u="none" strike="noStrike" cap="none">
                <a:solidFill>
                  <a:srgbClr val="000000"/>
                </a:solidFill>
                <a:latin typeface="Comic Sans MS"/>
                <a:ea typeface="Comic Sans MS"/>
                <a:cs typeface="Comic Sans MS"/>
                <a:sym typeface="Comic Sans MS"/>
              </a:rPr>
              <a:t>“Learning to grow in knowledge, faith and love through friendship with Jesus and Mary.”</a:t>
            </a:r>
            <a:endParaRPr sz="1100" b="0" i="0" u="none" strike="noStrike" cap="none">
              <a:solidFill>
                <a:schemeClr val="dk1"/>
              </a:solidFill>
              <a:latin typeface="Comic Sans MS"/>
              <a:ea typeface="Comic Sans MS"/>
              <a:cs typeface="Comic Sans MS"/>
              <a:sym typeface="Comic Sans MS"/>
            </a:endParaRPr>
          </a:p>
        </p:txBody>
      </p:sp>
      <p:sp>
        <p:nvSpPr>
          <p:cNvPr id="323" name="Google Shape;323;p16"/>
          <p:cNvSpPr txBox="1"/>
          <p:nvPr/>
        </p:nvSpPr>
        <p:spPr>
          <a:xfrm>
            <a:off x="0" y="1474150"/>
            <a:ext cx="9144000" cy="4386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 sz="2400" b="1" i="0" u="sng" strike="noStrike" cap="none">
                <a:solidFill>
                  <a:schemeClr val="dk1"/>
                </a:solidFill>
                <a:latin typeface="Comic Sans MS"/>
                <a:ea typeface="Comic Sans MS"/>
                <a:cs typeface="Comic Sans MS"/>
                <a:sym typeface="Comic Sans MS"/>
              </a:rPr>
              <a:t>Parent Partnership</a:t>
            </a:r>
            <a:endParaRPr sz="1100" b="0" i="0" u="none" strike="noStrike" cap="none">
              <a:solidFill>
                <a:srgbClr val="000000"/>
              </a:solidFill>
              <a:latin typeface="Arial"/>
              <a:ea typeface="Arial"/>
              <a:cs typeface="Arial"/>
              <a:sym typeface="Arial"/>
            </a:endParaRPr>
          </a:p>
        </p:txBody>
      </p:sp>
      <p:sp>
        <p:nvSpPr>
          <p:cNvPr id="324" name="Google Shape;324;p16"/>
          <p:cNvSpPr/>
          <p:nvPr/>
        </p:nvSpPr>
        <p:spPr>
          <a:xfrm>
            <a:off x="382050" y="2064019"/>
            <a:ext cx="8362500" cy="28035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 sz="1600" b="0" i="0" u="none" strike="noStrike" cap="none">
                <a:solidFill>
                  <a:srgbClr val="000000"/>
                </a:solidFill>
                <a:latin typeface="Comic Sans MS"/>
                <a:ea typeface="Comic Sans MS"/>
                <a:cs typeface="Comic Sans MS"/>
                <a:sym typeface="Comic Sans MS"/>
              </a:rPr>
              <a:t>We like to welcome parents into nursery to join our learning. These are the times you will be invited in;</a:t>
            </a:r>
            <a:endParaRPr sz="1600" b="0" i="0" u="none" strike="noStrike" cap="none">
              <a:solidFill>
                <a:srgbClr val="000000"/>
              </a:solidFill>
              <a:latin typeface="Comic Sans MS"/>
              <a:ea typeface="Comic Sans MS"/>
              <a:cs typeface="Comic Sans MS"/>
              <a:sym typeface="Comic Sans MS"/>
            </a:endParaRPr>
          </a:p>
          <a:p>
            <a:pPr marL="0" marR="0" lvl="0" indent="0" algn="ctr"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Comic Sans MS"/>
              <a:ea typeface="Comic Sans MS"/>
              <a:cs typeface="Comic Sans MS"/>
              <a:sym typeface="Comic Sans MS"/>
            </a:endParaRPr>
          </a:p>
          <a:p>
            <a:pPr marL="0" marR="0" lvl="0" indent="0" algn="l" rtl="0">
              <a:lnSpc>
                <a:spcPct val="100000"/>
              </a:lnSpc>
              <a:spcBef>
                <a:spcPts val="0"/>
              </a:spcBef>
              <a:spcAft>
                <a:spcPts val="0"/>
              </a:spcAft>
              <a:buClr>
                <a:srgbClr val="000000"/>
              </a:buClr>
              <a:buSzPts val="1400"/>
              <a:buFont typeface="Arial"/>
              <a:buNone/>
            </a:pPr>
            <a:r>
              <a:rPr lang="en" sz="1600" b="0" i="0" u="none" strike="noStrike" cap="none">
                <a:solidFill>
                  <a:srgbClr val="000000"/>
                </a:solidFill>
                <a:latin typeface="Comic Sans MS"/>
                <a:ea typeface="Comic Sans MS"/>
                <a:cs typeface="Comic Sans MS"/>
                <a:sym typeface="Comic Sans MS"/>
              </a:rPr>
              <a:t>Autumn 2 - Christmas Party</a:t>
            </a:r>
            <a:endParaRPr sz="1600" b="0" i="0" u="none" strike="noStrike" cap="none">
              <a:solidFill>
                <a:srgbClr val="000000"/>
              </a:solidFill>
              <a:latin typeface="Comic Sans MS"/>
              <a:ea typeface="Comic Sans MS"/>
              <a:cs typeface="Comic Sans MS"/>
              <a:sym typeface="Comic Sans MS"/>
            </a:endParaRPr>
          </a:p>
          <a:p>
            <a:pPr marL="0" marR="0" lvl="0" indent="0" algn="l" rtl="0">
              <a:lnSpc>
                <a:spcPct val="100000"/>
              </a:lnSpc>
              <a:spcBef>
                <a:spcPts val="0"/>
              </a:spcBef>
              <a:spcAft>
                <a:spcPts val="0"/>
              </a:spcAft>
              <a:buClr>
                <a:srgbClr val="000000"/>
              </a:buClr>
              <a:buSzPts val="1400"/>
              <a:buFont typeface="Arial"/>
              <a:buNone/>
            </a:pPr>
            <a:r>
              <a:rPr lang="en" sz="1600" b="0" i="0" u="none" strike="noStrike" cap="none">
                <a:solidFill>
                  <a:srgbClr val="000000"/>
                </a:solidFill>
                <a:latin typeface="Comic Sans MS"/>
                <a:ea typeface="Comic Sans MS"/>
                <a:cs typeface="Comic Sans MS"/>
                <a:sym typeface="Comic Sans MS"/>
              </a:rPr>
              <a:t>Spring 1 - Valentines Day gathering / Culture Day</a:t>
            </a:r>
            <a:endParaRPr sz="1600" b="0" i="0" u="none" strike="noStrike" cap="none">
              <a:solidFill>
                <a:srgbClr val="000000"/>
              </a:solidFill>
              <a:latin typeface="Comic Sans MS"/>
              <a:ea typeface="Comic Sans MS"/>
              <a:cs typeface="Comic Sans MS"/>
              <a:sym typeface="Comic Sans MS"/>
            </a:endParaRPr>
          </a:p>
          <a:p>
            <a:pPr marL="0" marR="0" lvl="0" indent="0" algn="l" rtl="0">
              <a:lnSpc>
                <a:spcPct val="100000"/>
              </a:lnSpc>
              <a:spcBef>
                <a:spcPts val="0"/>
              </a:spcBef>
              <a:spcAft>
                <a:spcPts val="0"/>
              </a:spcAft>
              <a:buClr>
                <a:srgbClr val="000000"/>
              </a:buClr>
              <a:buSzPts val="1400"/>
              <a:buFont typeface="Arial"/>
              <a:buNone/>
            </a:pPr>
            <a:r>
              <a:rPr lang="en" sz="1600" b="0" i="0" u="none" strike="noStrike" cap="none">
                <a:solidFill>
                  <a:srgbClr val="000000"/>
                </a:solidFill>
                <a:latin typeface="Comic Sans MS"/>
                <a:ea typeface="Comic Sans MS"/>
                <a:cs typeface="Comic Sans MS"/>
                <a:sym typeface="Comic Sans MS"/>
              </a:rPr>
              <a:t>Spring 2 - Mother’s Day gathering </a:t>
            </a:r>
            <a:endParaRPr sz="1600">
              <a:latin typeface="Comic Sans MS"/>
              <a:ea typeface="Comic Sans MS"/>
              <a:cs typeface="Comic Sans MS"/>
              <a:sym typeface="Comic Sans MS"/>
            </a:endParaRPr>
          </a:p>
          <a:p>
            <a:pPr marL="0" lvl="0" indent="0" algn="l" rtl="0">
              <a:spcBef>
                <a:spcPts val="0"/>
              </a:spcBef>
              <a:spcAft>
                <a:spcPts val="0"/>
              </a:spcAft>
              <a:buClr>
                <a:schemeClr val="dk1"/>
              </a:buClr>
              <a:buSzPts val="1400"/>
              <a:buFont typeface="Arial"/>
              <a:buNone/>
            </a:pPr>
            <a:r>
              <a:rPr lang="en" sz="1600">
                <a:solidFill>
                  <a:schemeClr val="dk1"/>
                </a:solidFill>
                <a:latin typeface="Comic Sans MS"/>
                <a:ea typeface="Comic Sans MS"/>
                <a:cs typeface="Comic Sans MS"/>
                <a:sym typeface="Comic Sans MS"/>
              </a:rPr>
              <a:t>Summer term - Secret Story Teller</a:t>
            </a:r>
            <a:endParaRPr sz="1600">
              <a:latin typeface="Comic Sans MS"/>
              <a:ea typeface="Comic Sans MS"/>
              <a:cs typeface="Comic Sans MS"/>
              <a:sym typeface="Comic Sans MS"/>
            </a:endParaRPr>
          </a:p>
          <a:p>
            <a:pPr marL="0" marR="0" lvl="0" indent="0" algn="l" rtl="0">
              <a:lnSpc>
                <a:spcPct val="100000"/>
              </a:lnSpc>
              <a:spcBef>
                <a:spcPts val="0"/>
              </a:spcBef>
              <a:spcAft>
                <a:spcPts val="0"/>
              </a:spcAft>
              <a:buClr>
                <a:srgbClr val="000000"/>
              </a:buClr>
              <a:buSzPts val="1400"/>
              <a:buFont typeface="Arial"/>
              <a:buNone/>
            </a:pPr>
            <a:r>
              <a:rPr lang="en" sz="1600" b="0" i="0" u="none" strike="noStrike" cap="none">
                <a:solidFill>
                  <a:srgbClr val="000000"/>
                </a:solidFill>
                <a:latin typeface="Comic Sans MS"/>
                <a:ea typeface="Comic Sans MS"/>
                <a:cs typeface="Comic Sans MS"/>
                <a:sym typeface="Comic Sans MS"/>
              </a:rPr>
              <a:t>Summer 2 - Father’s Day gathering / Sports Day / Graduation Party</a:t>
            </a:r>
            <a:endParaRPr sz="1600" b="0" i="0" u="none" strike="noStrike" cap="none">
              <a:solidFill>
                <a:srgbClr val="000000"/>
              </a:solidFill>
              <a:latin typeface="Comic Sans MS"/>
              <a:ea typeface="Comic Sans MS"/>
              <a:cs typeface="Comic Sans MS"/>
              <a:sym typeface="Comic Sans MS"/>
            </a:endParaRPr>
          </a:p>
          <a:p>
            <a:pPr marL="0" marR="0" lvl="0" indent="0" algn="l" rtl="0">
              <a:lnSpc>
                <a:spcPct val="100000"/>
              </a:lnSpc>
              <a:spcBef>
                <a:spcPts val="0"/>
              </a:spcBef>
              <a:spcAft>
                <a:spcPts val="0"/>
              </a:spcAft>
              <a:buClr>
                <a:srgbClr val="000000"/>
              </a:buClr>
              <a:buSzPts val="1400"/>
              <a:buFont typeface="Arial"/>
              <a:buNone/>
            </a:pPr>
            <a:endParaRPr sz="1600">
              <a:latin typeface="Comic Sans MS"/>
              <a:ea typeface="Comic Sans MS"/>
              <a:cs typeface="Comic Sans MS"/>
              <a:sym typeface="Comic Sans MS"/>
            </a:endParaRPr>
          </a:p>
          <a:p>
            <a:pPr marL="0" marR="0" lvl="0" indent="0" algn="l" rtl="0">
              <a:lnSpc>
                <a:spcPct val="100000"/>
              </a:lnSpc>
              <a:spcBef>
                <a:spcPts val="0"/>
              </a:spcBef>
              <a:spcAft>
                <a:spcPts val="0"/>
              </a:spcAft>
              <a:buClr>
                <a:srgbClr val="000000"/>
              </a:buClr>
              <a:buSzPts val="1400"/>
              <a:buFont typeface="Arial"/>
              <a:buNone/>
            </a:pPr>
            <a:endParaRPr sz="1600">
              <a:latin typeface="Comic Sans MS"/>
              <a:ea typeface="Comic Sans MS"/>
              <a:cs typeface="Comic Sans MS"/>
              <a:sym typeface="Comic Sans MS"/>
            </a:endParaRPr>
          </a:p>
          <a:p>
            <a:pPr marL="0" marR="0" lvl="0" indent="0" algn="l" rtl="0">
              <a:lnSpc>
                <a:spcPct val="100000"/>
              </a:lnSpc>
              <a:spcBef>
                <a:spcPts val="0"/>
              </a:spcBef>
              <a:spcAft>
                <a:spcPts val="0"/>
              </a:spcAft>
              <a:buClr>
                <a:srgbClr val="000000"/>
              </a:buClr>
              <a:buSzPts val="1400"/>
              <a:buFont typeface="Arial"/>
              <a:buNone/>
            </a:pPr>
            <a:r>
              <a:rPr lang="en" sz="1600" b="0" i="0" u="none" strike="noStrike" cap="none">
                <a:solidFill>
                  <a:schemeClr val="dk1"/>
                </a:solidFill>
                <a:latin typeface="Comic Sans MS"/>
                <a:ea typeface="Comic Sans MS"/>
                <a:cs typeface="Comic Sans MS"/>
                <a:sym typeface="Comic Sans MS"/>
              </a:rPr>
              <a:t>Parents consultations - Autumn 2 term and Spring 2 term</a:t>
            </a:r>
            <a:endParaRPr sz="1600" b="0" i="0" u="none" strike="noStrike" cap="none">
              <a:solidFill>
                <a:srgbClr val="000000"/>
              </a:solidFill>
              <a:latin typeface="Comic Sans MS"/>
              <a:ea typeface="Comic Sans MS"/>
              <a:cs typeface="Comic Sans MS"/>
              <a:sym typeface="Comic Sans MS"/>
            </a:endParaRPr>
          </a:p>
          <a:p>
            <a:pPr marL="0" marR="0" lvl="0" indent="0" algn="l" rtl="0">
              <a:lnSpc>
                <a:spcPct val="100000"/>
              </a:lnSpc>
              <a:spcBef>
                <a:spcPts val="0"/>
              </a:spcBef>
              <a:spcAft>
                <a:spcPts val="0"/>
              </a:spcAft>
              <a:buClr>
                <a:srgbClr val="000000"/>
              </a:buClr>
              <a:buSzPts val="1400"/>
              <a:buFont typeface="Arial"/>
              <a:buNone/>
            </a:pPr>
            <a:endParaRPr sz="1600" b="0" i="0" u="none" strike="noStrike" cap="none">
              <a:solidFill>
                <a:srgbClr val="000000"/>
              </a:solidFill>
              <a:latin typeface="Comic Sans MS"/>
              <a:ea typeface="Comic Sans MS"/>
              <a:cs typeface="Comic Sans MS"/>
              <a:sym typeface="Comic Sans M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p17"/>
          <p:cNvSpPr/>
          <p:nvPr/>
        </p:nvSpPr>
        <p:spPr>
          <a:xfrm>
            <a:off x="-199758" y="316457"/>
            <a:ext cx="9645900" cy="589800"/>
          </a:xfrm>
          <a:prstGeom prst="rect">
            <a:avLst/>
          </a:prstGeom>
          <a:solidFill>
            <a:srgbClr val="FF0000"/>
          </a:solidFill>
          <a:ln w="12700" cap="flat" cmpd="sng">
            <a:solidFill>
              <a:srgbClr val="FF0000"/>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330" name="Google Shape;330;p17"/>
          <p:cNvPicPr preferRelativeResize="0"/>
          <p:nvPr/>
        </p:nvPicPr>
        <p:blipFill rotWithShape="1">
          <a:blip r:embed="rId3">
            <a:alphaModFix/>
          </a:blip>
          <a:srcRect/>
          <a:stretch/>
        </p:blipFill>
        <p:spPr>
          <a:xfrm>
            <a:off x="173008" y="177853"/>
            <a:ext cx="923250" cy="866869"/>
          </a:xfrm>
          <a:prstGeom prst="rect">
            <a:avLst/>
          </a:prstGeom>
          <a:noFill/>
          <a:ln>
            <a:noFill/>
          </a:ln>
        </p:spPr>
      </p:pic>
      <p:sp>
        <p:nvSpPr>
          <p:cNvPr id="331" name="Google Shape;331;p17"/>
          <p:cNvSpPr txBox="1"/>
          <p:nvPr/>
        </p:nvSpPr>
        <p:spPr>
          <a:xfrm>
            <a:off x="0" y="367658"/>
            <a:ext cx="9144000" cy="4848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2700"/>
              <a:buFont typeface="Arial"/>
              <a:buNone/>
            </a:pPr>
            <a:r>
              <a:rPr lang="en" sz="2700" b="0" i="0" u="none" strike="noStrike" cap="none">
                <a:solidFill>
                  <a:schemeClr val="dk1"/>
                </a:solidFill>
                <a:latin typeface="Comic Sans MS"/>
                <a:ea typeface="Comic Sans MS"/>
                <a:cs typeface="Comic Sans MS"/>
                <a:sym typeface="Comic Sans MS"/>
              </a:rPr>
              <a:t>St Bernadette Catholic Primary School</a:t>
            </a:r>
            <a:endParaRPr sz="1100" b="0" i="0" u="none" strike="noStrike" cap="none">
              <a:solidFill>
                <a:srgbClr val="000000"/>
              </a:solidFill>
              <a:latin typeface="Arial"/>
              <a:ea typeface="Arial"/>
              <a:cs typeface="Arial"/>
              <a:sym typeface="Arial"/>
            </a:endParaRPr>
          </a:p>
        </p:txBody>
      </p:sp>
      <p:sp>
        <p:nvSpPr>
          <p:cNvPr id="332" name="Google Shape;332;p17"/>
          <p:cNvSpPr/>
          <p:nvPr/>
        </p:nvSpPr>
        <p:spPr>
          <a:xfrm>
            <a:off x="1" y="957317"/>
            <a:ext cx="9144000" cy="2307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b="0" i="1" u="none" strike="noStrike" cap="none">
                <a:solidFill>
                  <a:srgbClr val="000000"/>
                </a:solidFill>
                <a:latin typeface="Comic Sans MS"/>
                <a:ea typeface="Comic Sans MS"/>
                <a:cs typeface="Comic Sans MS"/>
                <a:sym typeface="Comic Sans MS"/>
              </a:rPr>
              <a:t>“Learning to grow in knowledge, faith and love through friendship with Jesus and Mary.”</a:t>
            </a:r>
            <a:endParaRPr sz="1100" b="0" i="0" u="none" strike="noStrike" cap="none">
              <a:solidFill>
                <a:schemeClr val="dk1"/>
              </a:solidFill>
              <a:latin typeface="Comic Sans MS"/>
              <a:ea typeface="Comic Sans MS"/>
              <a:cs typeface="Comic Sans MS"/>
              <a:sym typeface="Comic Sans MS"/>
            </a:endParaRPr>
          </a:p>
        </p:txBody>
      </p:sp>
      <p:sp>
        <p:nvSpPr>
          <p:cNvPr id="333" name="Google Shape;333;p17"/>
          <p:cNvSpPr txBox="1"/>
          <p:nvPr/>
        </p:nvSpPr>
        <p:spPr>
          <a:xfrm>
            <a:off x="0" y="1474150"/>
            <a:ext cx="9144000" cy="4386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 sz="2400" b="1" i="0" u="sng" strike="noStrike" cap="none">
                <a:solidFill>
                  <a:schemeClr val="dk1"/>
                </a:solidFill>
                <a:latin typeface="Comic Sans MS"/>
                <a:ea typeface="Comic Sans MS"/>
                <a:cs typeface="Comic Sans MS"/>
                <a:sym typeface="Comic Sans MS"/>
              </a:rPr>
              <a:t>The Village Pre School</a:t>
            </a:r>
            <a:endParaRPr sz="1100" b="0" i="0" u="none" strike="noStrike" cap="none">
              <a:solidFill>
                <a:srgbClr val="000000"/>
              </a:solidFill>
              <a:latin typeface="Arial"/>
              <a:ea typeface="Arial"/>
              <a:cs typeface="Arial"/>
              <a:sym typeface="Arial"/>
            </a:endParaRPr>
          </a:p>
        </p:txBody>
      </p:sp>
      <p:sp>
        <p:nvSpPr>
          <p:cNvPr id="334" name="Google Shape;334;p17"/>
          <p:cNvSpPr/>
          <p:nvPr/>
        </p:nvSpPr>
        <p:spPr>
          <a:xfrm>
            <a:off x="538385" y="2073536"/>
            <a:ext cx="7973400" cy="9966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 sz="2000" b="0" i="0" u="none" strike="noStrike" cap="none">
                <a:solidFill>
                  <a:srgbClr val="000000"/>
                </a:solidFill>
                <a:latin typeface="Comic Sans MS"/>
                <a:ea typeface="Comic Sans MS"/>
                <a:cs typeface="Comic Sans MS"/>
                <a:sym typeface="Comic Sans MS"/>
              </a:rPr>
              <a:t>The Village Pre-School is run from the old Nursery on our premises.  They take children from the age of 2 upwards. </a:t>
            </a:r>
            <a:endParaRPr sz="2000" b="0" i="0" u="none" strike="noStrike" cap="none">
              <a:solidFill>
                <a:srgbClr val="000000"/>
              </a:solidFill>
              <a:latin typeface="Comic Sans MS"/>
              <a:ea typeface="Comic Sans MS"/>
              <a:cs typeface="Comic Sans MS"/>
              <a:sym typeface="Comic Sans MS"/>
            </a:endParaRPr>
          </a:p>
          <a:p>
            <a:pPr marL="0" marR="0" lvl="0" indent="0" algn="ctr" rtl="0">
              <a:lnSpc>
                <a:spcPct val="100000"/>
              </a:lnSpc>
              <a:spcBef>
                <a:spcPts val="0"/>
              </a:spcBef>
              <a:spcAft>
                <a:spcPts val="0"/>
              </a:spcAft>
              <a:buClr>
                <a:srgbClr val="000000"/>
              </a:buClr>
              <a:buSzPts val="1400"/>
              <a:buFont typeface="Arial"/>
              <a:buNone/>
            </a:pPr>
            <a:endParaRPr sz="2000" b="0" i="0" u="none" strike="noStrike" cap="none">
              <a:solidFill>
                <a:srgbClr val="000000"/>
              </a:solidFill>
              <a:latin typeface="Comic Sans MS"/>
              <a:ea typeface="Comic Sans MS"/>
              <a:cs typeface="Comic Sans MS"/>
              <a:sym typeface="Comic Sans MS"/>
            </a:endParaRPr>
          </a:p>
          <a:p>
            <a:pPr marL="0" marR="0" lvl="0" indent="0" algn="ctr" rtl="0">
              <a:lnSpc>
                <a:spcPct val="100000"/>
              </a:lnSpc>
              <a:spcBef>
                <a:spcPts val="800"/>
              </a:spcBef>
              <a:spcAft>
                <a:spcPts val="0"/>
              </a:spcAft>
              <a:buClr>
                <a:srgbClr val="000000"/>
              </a:buClr>
              <a:buSzPts val="1400"/>
              <a:buFont typeface="Arial"/>
              <a:buNone/>
            </a:pPr>
            <a:r>
              <a:rPr lang="en" sz="2000" b="0" i="0" u="none" strike="noStrike" cap="none">
                <a:solidFill>
                  <a:srgbClr val="000000"/>
                </a:solidFill>
                <a:latin typeface="Comic Sans MS"/>
                <a:ea typeface="Comic Sans MS"/>
                <a:cs typeface="Comic Sans MS"/>
                <a:sym typeface="Comic Sans MS"/>
              </a:rPr>
              <a:t>They will collect children in our current nursery for afternoon provision for those families wanting to use the 30 hrs childcare provision. </a:t>
            </a:r>
            <a:endParaRPr sz="2000" b="0" i="0" u="none" strike="noStrike" cap="none">
              <a:solidFill>
                <a:srgbClr val="000000"/>
              </a:solidFill>
              <a:latin typeface="Comic Sans MS"/>
              <a:ea typeface="Comic Sans MS"/>
              <a:cs typeface="Comic Sans MS"/>
              <a:sym typeface="Comic Sans MS"/>
            </a:endParaRPr>
          </a:p>
          <a:p>
            <a:pPr marL="0" marR="0" lvl="0" indent="0" algn="ctr" rtl="0">
              <a:lnSpc>
                <a:spcPct val="100000"/>
              </a:lnSpc>
              <a:spcBef>
                <a:spcPts val="800"/>
              </a:spcBef>
              <a:spcAft>
                <a:spcPts val="0"/>
              </a:spcAft>
              <a:buClr>
                <a:srgbClr val="000000"/>
              </a:buClr>
              <a:buSzPts val="1400"/>
              <a:buFont typeface="Arial"/>
              <a:buNone/>
            </a:pPr>
            <a:endParaRPr sz="2000" b="0" i="0" u="none" strike="noStrike" cap="none">
              <a:solidFill>
                <a:srgbClr val="000000"/>
              </a:solidFill>
              <a:latin typeface="Comic Sans MS"/>
              <a:ea typeface="Comic Sans MS"/>
              <a:cs typeface="Comic Sans MS"/>
              <a:sym typeface="Comic Sans MS"/>
            </a:endParaRPr>
          </a:p>
          <a:p>
            <a:pPr marL="0" marR="0" lvl="0" indent="0" algn="ctr" rtl="0">
              <a:lnSpc>
                <a:spcPct val="100000"/>
              </a:lnSpc>
              <a:spcBef>
                <a:spcPts val="800"/>
              </a:spcBef>
              <a:spcAft>
                <a:spcPts val="0"/>
              </a:spcAft>
              <a:buClr>
                <a:srgbClr val="000000"/>
              </a:buClr>
              <a:buSzPts val="1400"/>
              <a:buFont typeface="Arial"/>
              <a:buNone/>
            </a:pPr>
            <a:r>
              <a:rPr lang="en" sz="2000" b="0" i="0" u="none" strike="noStrike" cap="none">
                <a:solidFill>
                  <a:srgbClr val="000000"/>
                </a:solidFill>
                <a:latin typeface="Comic Sans MS"/>
                <a:ea typeface="Comic Sans MS"/>
                <a:cs typeface="Comic Sans MS"/>
                <a:sym typeface="Comic Sans MS"/>
              </a:rPr>
              <a:t>They also offer Breakfast Club and After school club.</a:t>
            </a:r>
            <a:endParaRPr sz="2000" b="0" i="0" u="none" strike="noStrike" cap="none">
              <a:solidFill>
                <a:srgbClr val="000000"/>
              </a:solidFill>
              <a:latin typeface="Comic Sans MS"/>
              <a:ea typeface="Comic Sans MS"/>
              <a:cs typeface="Comic Sans MS"/>
              <a:sym typeface="Comic Sans M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39" name="Google Shape;339;p18"/>
          <p:cNvSpPr/>
          <p:nvPr/>
        </p:nvSpPr>
        <p:spPr>
          <a:xfrm>
            <a:off x="-199758" y="316457"/>
            <a:ext cx="9645900" cy="589800"/>
          </a:xfrm>
          <a:prstGeom prst="rect">
            <a:avLst/>
          </a:prstGeom>
          <a:solidFill>
            <a:srgbClr val="FF0000"/>
          </a:solidFill>
          <a:ln w="12700" cap="flat" cmpd="sng">
            <a:solidFill>
              <a:srgbClr val="FF0000"/>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340" name="Google Shape;340;p18"/>
          <p:cNvPicPr preferRelativeResize="0"/>
          <p:nvPr/>
        </p:nvPicPr>
        <p:blipFill rotWithShape="1">
          <a:blip r:embed="rId3">
            <a:alphaModFix/>
          </a:blip>
          <a:srcRect/>
          <a:stretch/>
        </p:blipFill>
        <p:spPr>
          <a:xfrm>
            <a:off x="173008" y="177853"/>
            <a:ext cx="923250" cy="866869"/>
          </a:xfrm>
          <a:prstGeom prst="rect">
            <a:avLst/>
          </a:prstGeom>
          <a:noFill/>
          <a:ln>
            <a:noFill/>
          </a:ln>
        </p:spPr>
      </p:pic>
      <p:sp>
        <p:nvSpPr>
          <p:cNvPr id="341" name="Google Shape;341;p18"/>
          <p:cNvSpPr txBox="1"/>
          <p:nvPr/>
        </p:nvSpPr>
        <p:spPr>
          <a:xfrm>
            <a:off x="0" y="367658"/>
            <a:ext cx="9144000" cy="4848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2700"/>
              <a:buFont typeface="Arial"/>
              <a:buNone/>
            </a:pPr>
            <a:r>
              <a:rPr lang="en" sz="2700" b="0" i="0" u="none" strike="noStrike" cap="none">
                <a:solidFill>
                  <a:schemeClr val="dk1"/>
                </a:solidFill>
                <a:latin typeface="Comic Sans MS"/>
                <a:ea typeface="Comic Sans MS"/>
                <a:cs typeface="Comic Sans MS"/>
                <a:sym typeface="Comic Sans MS"/>
              </a:rPr>
              <a:t>St Bernadette Catholic Primary School</a:t>
            </a:r>
            <a:endParaRPr sz="1100" b="0" i="0" u="none" strike="noStrike" cap="none">
              <a:solidFill>
                <a:srgbClr val="000000"/>
              </a:solidFill>
              <a:latin typeface="Arial"/>
              <a:ea typeface="Arial"/>
              <a:cs typeface="Arial"/>
              <a:sym typeface="Arial"/>
            </a:endParaRPr>
          </a:p>
        </p:txBody>
      </p:sp>
      <p:sp>
        <p:nvSpPr>
          <p:cNvPr id="342" name="Google Shape;342;p18"/>
          <p:cNvSpPr/>
          <p:nvPr/>
        </p:nvSpPr>
        <p:spPr>
          <a:xfrm>
            <a:off x="1" y="957317"/>
            <a:ext cx="9144000" cy="2307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b="0" i="1" u="none" strike="noStrike" cap="none">
                <a:solidFill>
                  <a:srgbClr val="000000"/>
                </a:solidFill>
                <a:latin typeface="Comic Sans MS"/>
                <a:ea typeface="Comic Sans MS"/>
                <a:cs typeface="Comic Sans MS"/>
                <a:sym typeface="Comic Sans MS"/>
              </a:rPr>
              <a:t>“Learning to grow in knowledge, faith and love through friendship with Jesus and Mary.”</a:t>
            </a:r>
            <a:endParaRPr sz="1100" b="0" i="0" u="none" strike="noStrike" cap="none">
              <a:solidFill>
                <a:schemeClr val="dk1"/>
              </a:solidFill>
              <a:latin typeface="Comic Sans MS"/>
              <a:ea typeface="Comic Sans MS"/>
              <a:cs typeface="Comic Sans MS"/>
              <a:sym typeface="Comic Sans MS"/>
            </a:endParaRPr>
          </a:p>
        </p:txBody>
      </p:sp>
      <p:sp>
        <p:nvSpPr>
          <p:cNvPr id="343" name="Google Shape;343;p18"/>
          <p:cNvSpPr txBox="1"/>
          <p:nvPr/>
        </p:nvSpPr>
        <p:spPr>
          <a:xfrm>
            <a:off x="0" y="1474150"/>
            <a:ext cx="9144000" cy="4386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 sz="2400" b="1" i="0" u="sng" strike="noStrike" cap="none">
                <a:solidFill>
                  <a:schemeClr val="dk1"/>
                </a:solidFill>
                <a:latin typeface="Comic Sans MS"/>
                <a:ea typeface="Comic Sans MS"/>
                <a:cs typeface="Comic Sans MS"/>
                <a:sym typeface="Comic Sans MS"/>
              </a:rPr>
              <a:t>Home visits</a:t>
            </a:r>
            <a:endParaRPr sz="1100" b="0" i="0" u="none" strike="noStrike" cap="none">
              <a:solidFill>
                <a:srgbClr val="000000"/>
              </a:solidFill>
              <a:latin typeface="Arial"/>
              <a:ea typeface="Arial"/>
              <a:cs typeface="Arial"/>
              <a:sym typeface="Arial"/>
            </a:endParaRPr>
          </a:p>
        </p:txBody>
      </p:sp>
      <p:sp>
        <p:nvSpPr>
          <p:cNvPr id="344" name="Google Shape;344;p18"/>
          <p:cNvSpPr/>
          <p:nvPr/>
        </p:nvSpPr>
        <p:spPr>
          <a:xfrm>
            <a:off x="326877" y="2044714"/>
            <a:ext cx="8454000" cy="13158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n" sz="2000" b="0" i="0" u="none" strike="noStrike" cap="none">
                <a:solidFill>
                  <a:srgbClr val="000000"/>
                </a:solidFill>
                <a:latin typeface="Comic Sans MS"/>
                <a:ea typeface="Comic Sans MS"/>
                <a:cs typeface="Comic Sans MS"/>
                <a:sym typeface="Comic Sans MS"/>
              </a:rPr>
              <a:t>Before your child starts Nursery, we visit you and your child at home in Sep</a:t>
            </a:r>
            <a:r>
              <a:rPr lang="en" sz="2000">
                <a:latin typeface="Comic Sans MS"/>
                <a:ea typeface="Comic Sans MS"/>
                <a:cs typeface="Comic Sans MS"/>
                <a:sym typeface="Comic Sans MS"/>
              </a:rPr>
              <a:t>tember</a:t>
            </a:r>
            <a:r>
              <a:rPr lang="en" sz="2000" b="0" i="0" u="none" strike="noStrike" cap="none">
                <a:solidFill>
                  <a:srgbClr val="000000"/>
                </a:solidFill>
                <a:latin typeface="Comic Sans MS"/>
                <a:ea typeface="Comic Sans MS"/>
                <a:cs typeface="Comic Sans MS"/>
                <a:sym typeface="Comic Sans MS"/>
              </a:rPr>
              <a:t>. </a:t>
            </a:r>
            <a:endParaRPr sz="2000" b="0" i="0" u="none" strike="noStrike" cap="none">
              <a:solidFill>
                <a:srgbClr val="000000"/>
              </a:solidFill>
              <a:latin typeface="Comic Sans MS"/>
              <a:ea typeface="Comic Sans MS"/>
              <a:cs typeface="Comic Sans MS"/>
              <a:sym typeface="Comic Sans MS"/>
            </a:endParaRPr>
          </a:p>
          <a:p>
            <a:pPr marL="0" marR="0" lvl="0" indent="0" algn="ctr" rtl="0">
              <a:lnSpc>
                <a:spcPct val="100000"/>
              </a:lnSpc>
              <a:spcBef>
                <a:spcPts val="0"/>
              </a:spcBef>
              <a:spcAft>
                <a:spcPts val="0"/>
              </a:spcAft>
              <a:buClr>
                <a:srgbClr val="000000"/>
              </a:buClr>
              <a:buSzPts val="1400"/>
              <a:buFont typeface="Arial"/>
              <a:buNone/>
            </a:pPr>
            <a:endParaRPr sz="2000">
              <a:latin typeface="Comic Sans MS"/>
              <a:ea typeface="Comic Sans MS"/>
              <a:cs typeface="Comic Sans MS"/>
              <a:sym typeface="Comic Sans MS"/>
            </a:endParaRPr>
          </a:p>
          <a:p>
            <a:pPr marL="0" marR="0" lvl="0" indent="0" algn="ctr" rtl="0">
              <a:lnSpc>
                <a:spcPct val="100000"/>
              </a:lnSpc>
              <a:spcBef>
                <a:spcPts val="0"/>
              </a:spcBef>
              <a:spcAft>
                <a:spcPts val="0"/>
              </a:spcAft>
              <a:buClr>
                <a:srgbClr val="000000"/>
              </a:buClr>
              <a:buSzPts val="1400"/>
              <a:buFont typeface="Arial"/>
              <a:buNone/>
            </a:pPr>
            <a:r>
              <a:rPr lang="en" sz="2000" b="0" i="0" u="none" strike="noStrike" cap="none">
                <a:solidFill>
                  <a:srgbClr val="000000"/>
                </a:solidFill>
                <a:latin typeface="Comic Sans MS"/>
                <a:ea typeface="Comic Sans MS"/>
                <a:cs typeface="Comic Sans MS"/>
                <a:sym typeface="Comic Sans MS"/>
              </a:rPr>
              <a:t>Home Visits are a really valuable way of ensuring you are able to share information about your child. </a:t>
            </a:r>
            <a:endParaRPr sz="2000" b="0" i="0" u="none" strike="noStrike" cap="none">
              <a:solidFill>
                <a:srgbClr val="000000"/>
              </a:solidFill>
              <a:latin typeface="Comic Sans MS"/>
              <a:ea typeface="Comic Sans MS"/>
              <a:cs typeface="Comic Sans MS"/>
              <a:sym typeface="Comic Sans MS"/>
            </a:endParaRPr>
          </a:p>
          <a:p>
            <a:pPr marL="0" marR="0" lvl="0" indent="0" algn="ctr" rtl="0">
              <a:lnSpc>
                <a:spcPct val="100000"/>
              </a:lnSpc>
              <a:spcBef>
                <a:spcPts val="0"/>
              </a:spcBef>
              <a:spcAft>
                <a:spcPts val="0"/>
              </a:spcAft>
              <a:buClr>
                <a:srgbClr val="000000"/>
              </a:buClr>
              <a:buSzPts val="1400"/>
              <a:buFont typeface="Arial"/>
              <a:buNone/>
            </a:pPr>
            <a:endParaRPr sz="2000" b="0" i="0" u="none" strike="noStrike" cap="none">
              <a:solidFill>
                <a:srgbClr val="000000"/>
              </a:solidFill>
              <a:latin typeface="Comic Sans MS"/>
              <a:ea typeface="Comic Sans MS"/>
              <a:cs typeface="Comic Sans MS"/>
              <a:sym typeface="Comic Sans MS"/>
            </a:endParaRPr>
          </a:p>
          <a:p>
            <a:pPr marL="0" marR="0" lvl="0" indent="0" algn="ctr" rtl="0">
              <a:lnSpc>
                <a:spcPct val="100000"/>
              </a:lnSpc>
              <a:spcBef>
                <a:spcPts val="0"/>
              </a:spcBef>
              <a:spcAft>
                <a:spcPts val="0"/>
              </a:spcAft>
              <a:buClr>
                <a:srgbClr val="000000"/>
              </a:buClr>
              <a:buSzPts val="1400"/>
              <a:buFont typeface="Arial"/>
              <a:buNone/>
            </a:pPr>
            <a:r>
              <a:rPr lang="en" sz="2000" b="0" i="0" u="none" strike="noStrike" cap="none">
                <a:solidFill>
                  <a:srgbClr val="000000"/>
                </a:solidFill>
                <a:latin typeface="Comic Sans MS"/>
                <a:ea typeface="Comic Sans MS"/>
                <a:cs typeface="Comic Sans MS"/>
                <a:sym typeface="Comic Sans MS"/>
              </a:rPr>
              <a:t>It is also an opportunity for us to share practical arrangements ready for your child starting Nursery.</a:t>
            </a:r>
            <a:endParaRPr sz="2000" b="0" i="0" u="none" strike="noStrike" cap="none">
              <a:solidFill>
                <a:srgbClr val="000000"/>
              </a:solidFill>
              <a:latin typeface="Comic Sans MS"/>
              <a:ea typeface="Comic Sans MS"/>
              <a:cs typeface="Comic Sans MS"/>
              <a:sym typeface="Comic Sans MS"/>
            </a:endParaRPr>
          </a:p>
          <a:p>
            <a:pPr marL="0" marR="0" lvl="0" indent="0" algn="ctr" rtl="0">
              <a:lnSpc>
                <a:spcPct val="100000"/>
              </a:lnSpc>
              <a:spcBef>
                <a:spcPts val="0"/>
              </a:spcBef>
              <a:spcAft>
                <a:spcPts val="0"/>
              </a:spcAft>
              <a:buClr>
                <a:srgbClr val="000000"/>
              </a:buClr>
              <a:buSzPts val="1400"/>
              <a:buFont typeface="Arial"/>
              <a:buNone/>
            </a:pPr>
            <a:endParaRPr sz="2000" b="0" i="0" u="none" strike="noStrike" cap="none">
              <a:solidFill>
                <a:srgbClr val="000000"/>
              </a:solidFill>
              <a:latin typeface="Comic Sans MS"/>
              <a:ea typeface="Comic Sans MS"/>
              <a:cs typeface="Comic Sans MS"/>
              <a:sym typeface="Comic Sans MS"/>
            </a:endParaRPr>
          </a:p>
          <a:p>
            <a:pPr marL="0" marR="0" lvl="0" indent="0" algn="ctr" rtl="0">
              <a:lnSpc>
                <a:spcPct val="100000"/>
              </a:lnSpc>
              <a:spcBef>
                <a:spcPts val="0"/>
              </a:spcBef>
              <a:spcAft>
                <a:spcPts val="0"/>
              </a:spcAft>
              <a:buClr>
                <a:srgbClr val="000000"/>
              </a:buClr>
              <a:buSzPts val="1400"/>
              <a:buFont typeface="Arial"/>
              <a:buNone/>
            </a:pPr>
            <a:endParaRPr sz="2000" b="0" i="0" u="none" strike="noStrike" cap="none">
              <a:solidFill>
                <a:srgbClr val="000000"/>
              </a:solidFill>
              <a:latin typeface="Comic Sans MS"/>
              <a:ea typeface="Comic Sans MS"/>
              <a:cs typeface="Comic Sans MS"/>
              <a:sym typeface="Comic Sans MS"/>
            </a:endParaRPr>
          </a:p>
          <a:p>
            <a:pPr marL="457200" marR="0" lvl="0" indent="0" algn="l"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Comic Sans MS"/>
              <a:ea typeface="Comic Sans MS"/>
              <a:cs typeface="Comic Sans MS"/>
              <a:sym typeface="Comic Sans M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sp>
        <p:nvSpPr>
          <p:cNvPr id="349" name="Google Shape;349;g3f0341dc000_0_20"/>
          <p:cNvSpPr/>
          <p:nvPr/>
        </p:nvSpPr>
        <p:spPr>
          <a:xfrm>
            <a:off x="-199758" y="316457"/>
            <a:ext cx="9645900" cy="589800"/>
          </a:xfrm>
          <a:prstGeom prst="rect">
            <a:avLst/>
          </a:prstGeom>
          <a:solidFill>
            <a:srgbClr val="FF0000"/>
          </a:solidFill>
          <a:ln w="12700" cap="flat" cmpd="sng">
            <a:solidFill>
              <a:srgbClr val="FF0000"/>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350" name="Google Shape;350;g3f0341dc000_0_20"/>
          <p:cNvPicPr preferRelativeResize="0"/>
          <p:nvPr/>
        </p:nvPicPr>
        <p:blipFill rotWithShape="1">
          <a:blip r:embed="rId3">
            <a:alphaModFix/>
          </a:blip>
          <a:srcRect/>
          <a:stretch/>
        </p:blipFill>
        <p:spPr>
          <a:xfrm>
            <a:off x="173008" y="177853"/>
            <a:ext cx="923250" cy="866869"/>
          </a:xfrm>
          <a:prstGeom prst="rect">
            <a:avLst/>
          </a:prstGeom>
          <a:noFill/>
          <a:ln>
            <a:noFill/>
          </a:ln>
        </p:spPr>
      </p:pic>
      <p:sp>
        <p:nvSpPr>
          <p:cNvPr id="351" name="Google Shape;351;g3f0341dc000_0_20"/>
          <p:cNvSpPr txBox="1"/>
          <p:nvPr/>
        </p:nvSpPr>
        <p:spPr>
          <a:xfrm>
            <a:off x="0" y="367658"/>
            <a:ext cx="9144000" cy="4848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2700"/>
              <a:buFont typeface="Arial"/>
              <a:buNone/>
            </a:pPr>
            <a:r>
              <a:rPr lang="en" sz="2700" b="0" i="0" u="none" strike="noStrike" cap="none">
                <a:solidFill>
                  <a:schemeClr val="dk1"/>
                </a:solidFill>
                <a:latin typeface="Comic Sans MS"/>
                <a:ea typeface="Comic Sans MS"/>
                <a:cs typeface="Comic Sans MS"/>
                <a:sym typeface="Comic Sans MS"/>
              </a:rPr>
              <a:t>St Bernadette Catholic Primary School</a:t>
            </a:r>
            <a:endParaRPr sz="1100" b="0" i="0" u="none" strike="noStrike" cap="none">
              <a:solidFill>
                <a:srgbClr val="000000"/>
              </a:solidFill>
              <a:latin typeface="Arial"/>
              <a:ea typeface="Arial"/>
              <a:cs typeface="Arial"/>
              <a:sym typeface="Arial"/>
            </a:endParaRPr>
          </a:p>
        </p:txBody>
      </p:sp>
      <p:sp>
        <p:nvSpPr>
          <p:cNvPr id="352" name="Google Shape;352;g3f0341dc000_0_20"/>
          <p:cNvSpPr/>
          <p:nvPr/>
        </p:nvSpPr>
        <p:spPr>
          <a:xfrm>
            <a:off x="1" y="957317"/>
            <a:ext cx="9144000" cy="2307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b="0" i="1" u="none" strike="noStrike" cap="none">
                <a:solidFill>
                  <a:srgbClr val="000000"/>
                </a:solidFill>
                <a:latin typeface="Comic Sans MS"/>
                <a:ea typeface="Comic Sans MS"/>
                <a:cs typeface="Comic Sans MS"/>
                <a:sym typeface="Comic Sans MS"/>
              </a:rPr>
              <a:t>“Learning to grow in knowledge, faith and love through friendship with Jesus and Mary.”</a:t>
            </a:r>
            <a:endParaRPr sz="1100" b="0" i="0" u="none" strike="noStrike" cap="none">
              <a:solidFill>
                <a:schemeClr val="dk1"/>
              </a:solidFill>
              <a:latin typeface="Comic Sans MS"/>
              <a:ea typeface="Comic Sans MS"/>
              <a:cs typeface="Comic Sans MS"/>
              <a:sym typeface="Comic Sans MS"/>
            </a:endParaRPr>
          </a:p>
        </p:txBody>
      </p:sp>
      <p:sp>
        <p:nvSpPr>
          <p:cNvPr id="353" name="Google Shape;353;g3f0341dc000_0_20"/>
          <p:cNvSpPr txBox="1"/>
          <p:nvPr/>
        </p:nvSpPr>
        <p:spPr>
          <a:xfrm>
            <a:off x="0" y="1470088"/>
            <a:ext cx="9144000" cy="4386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 sz="2400" b="1" u="sng">
                <a:solidFill>
                  <a:schemeClr val="dk1"/>
                </a:solidFill>
                <a:latin typeface="Comic Sans MS"/>
                <a:ea typeface="Comic Sans MS"/>
                <a:cs typeface="Comic Sans MS"/>
                <a:sym typeface="Comic Sans MS"/>
              </a:rPr>
              <a:t>First Week in September </a:t>
            </a:r>
            <a:endParaRPr sz="1100" b="0" i="0" u="none" strike="noStrike" cap="none">
              <a:solidFill>
                <a:srgbClr val="000000"/>
              </a:solidFill>
              <a:latin typeface="Arial"/>
              <a:ea typeface="Arial"/>
              <a:cs typeface="Arial"/>
              <a:sym typeface="Arial"/>
            </a:endParaRPr>
          </a:p>
        </p:txBody>
      </p:sp>
      <p:graphicFrame>
        <p:nvGraphicFramePr>
          <p:cNvPr id="354" name="Google Shape;354;g3f0341dc000_0_20"/>
          <p:cNvGraphicFramePr/>
          <p:nvPr/>
        </p:nvGraphicFramePr>
        <p:xfrm>
          <a:off x="900925" y="2190763"/>
          <a:ext cx="3000000" cy="3000000"/>
        </p:xfrm>
        <a:graphic>
          <a:graphicData uri="http://schemas.openxmlformats.org/drawingml/2006/table">
            <a:tbl>
              <a:tblPr>
                <a:noFill/>
                <a:tableStyleId>{69A4C147-FEC1-4680-83EE-21BD34B5660E}</a:tableStyleId>
              </a:tblPr>
              <a:tblGrid>
                <a:gridCol w="2527675">
                  <a:extLst>
                    <a:ext uri="{9D8B030D-6E8A-4147-A177-3AD203B41FA5}">
                      <a16:colId xmlns:a16="http://schemas.microsoft.com/office/drawing/2014/main" val="20000"/>
                    </a:ext>
                  </a:extLst>
                </a:gridCol>
                <a:gridCol w="2527675">
                  <a:extLst>
                    <a:ext uri="{9D8B030D-6E8A-4147-A177-3AD203B41FA5}">
                      <a16:colId xmlns:a16="http://schemas.microsoft.com/office/drawing/2014/main" val="20001"/>
                    </a:ext>
                  </a:extLst>
                </a:gridCol>
                <a:gridCol w="2527675">
                  <a:extLst>
                    <a:ext uri="{9D8B030D-6E8A-4147-A177-3AD203B41FA5}">
                      <a16:colId xmlns:a16="http://schemas.microsoft.com/office/drawing/2014/main" val="20002"/>
                    </a:ext>
                  </a:extLst>
                </a:gridCol>
              </a:tblGrid>
              <a:tr h="381000">
                <a:tc>
                  <a:txBody>
                    <a:bodyPr/>
                    <a:lstStyle/>
                    <a:p>
                      <a:pPr marL="0" lvl="0" indent="0" algn="ctr" rtl="0">
                        <a:spcBef>
                          <a:spcPts val="0"/>
                        </a:spcBef>
                        <a:spcAft>
                          <a:spcPts val="0"/>
                        </a:spcAft>
                        <a:buNone/>
                      </a:pPr>
                      <a:r>
                        <a:rPr lang="en">
                          <a:latin typeface="Comic Sans MS"/>
                          <a:ea typeface="Comic Sans MS"/>
                          <a:cs typeface="Comic Sans MS"/>
                          <a:sym typeface="Comic Sans MS"/>
                        </a:rPr>
                        <a:t>Wednesday 2nd September</a:t>
                      </a:r>
                      <a:endParaRPr>
                        <a:latin typeface="Comic Sans MS"/>
                        <a:ea typeface="Comic Sans MS"/>
                        <a:cs typeface="Comic Sans MS"/>
                        <a:sym typeface="Comic Sans MS"/>
                      </a:endParaRPr>
                    </a:p>
                  </a:txBody>
                  <a:tcPr marL="91425" marR="91425" marT="91425" marB="91425"/>
                </a:tc>
                <a:tc>
                  <a:txBody>
                    <a:bodyPr/>
                    <a:lstStyle/>
                    <a:p>
                      <a:pPr marL="0" lvl="0" indent="0" algn="ctr" rtl="0">
                        <a:spcBef>
                          <a:spcPts val="0"/>
                        </a:spcBef>
                        <a:spcAft>
                          <a:spcPts val="0"/>
                        </a:spcAft>
                        <a:buNone/>
                      </a:pPr>
                      <a:r>
                        <a:rPr lang="en">
                          <a:latin typeface="Comic Sans MS"/>
                          <a:ea typeface="Comic Sans MS"/>
                          <a:cs typeface="Comic Sans MS"/>
                          <a:sym typeface="Comic Sans MS"/>
                        </a:rPr>
                        <a:t>Thursday 3rd September</a:t>
                      </a:r>
                      <a:endParaRPr>
                        <a:latin typeface="Comic Sans MS"/>
                        <a:ea typeface="Comic Sans MS"/>
                        <a:cs typeface="Comic Sans MS"/>
                        <a:sym typeface="Comic Sans MS"/>
                      </a:endParaRPr>
                    </a:p>
                  </a:txBody>
                  <a:tcPr marL="91425" marR="91425" marT="91425" marB="91425"/>
                </a:tc>
                <a:tc>
                  <a:txBody>
                    <a:bodyPr/>
                    <a:lstStyle/>
                    <a:p>
                      <a:pPr marL="0" lvl="0" indent="0" algn="ctr" rtl="0">
                        <a:spcBef>
                          <a:spcPts val="0"/>
                        </a:spcBef>
                        <a:spcAft>
                          <a:spcPts val="0"/>
                        </a:spcAft>
                        <a:buNone/>
                      </a:pPr>
                      <a:r>
                        <a:rPr lang="en">
                          <a:latin typeface="Comic Sans MS"/>
                          <a:ea typeface="Comic Sans MS"/>
                          <a:cs typeface="Comic Sans MS"/>
                          <a:sym typeface="Comic Sans MS"/>
                        </a:rPr>
                        <a:t>Friday 4th September</a:t>
                      </a:r>
                      <a:endParaRPr>
                        <a:latin typeface="Comic Sans MS"/>
                        <a:ea typeface="Comic Sans MS"/>
                        <a:cs typeface="Comic Sans MS"/>
                        <a:sym typeface="Comic Sans MS"/>
                      </a:endParaRPr>
                    </a:p>
                  </a:txBody>
                  <a:tcPr marL="91425" marR="91425" marT="91425" marB="91425"/>
                </a:tc>
                <a:extLst>
                  <a:ext uri="{0D108BD9-81ED-4DB2-BD59-A6C34878D82A}">
                    <a16:rowId xmlns:a16="http://schemas.microsoft.com/office/drawing/2014/main" val="10000"/>
                  </a:ext>
                </a:extLst>
              </a:tr>
              <a:tr h="814325">
                <a:tc>
                  <a:txBody>
                    <a:bodyPr/>
                    <a:lstStyle/>
                    <a:p>
                      <a:pPr marL="0" lvl="0" indent="0" algn="ctr" rtl="0">
                        <a:spcBef>
                          <a:spcPts val="0"/>
                        </a:spcBef>
                        <a:spcAft>
                          <a:spcPts val="0"/>
                        </a:spcAft>
                        <a:buNone/>
                      </a:pPr>
                      <a:endParaRPr>
                        <a:latin typeface="Comic Sans MS"/>
                        <a:ea typeface="Comic Sans MS"/>
                        <a:cs typeface="Comic Sans MS"/>
                        <a:sym typeface="Comic Sans MS"/>
                      </a:endParaRPr>
                    </a:p>
                    <a:p>
                      <a:pPr marL="0" lvl="0" indent="0" algn="ctr" rtl="0">
                        <a:spcBef>
                          <a:spcPts val="0"/>
                        </a:spcBef>
                        <a:spcAft>
                          <a:spcPts val="0"/>
                        </a:spcAft>
                        <a:buNone/>
                      </a:pPr>
                      <a:r>
                        <a:rPr lang="en" b="1">
                          <a:latin typeface="Comic Sans MS"/>
                          <a:ea typeface="Comic Sans MS"/>
                          <a:cs typeface="Comic Sans MS"/>
                          <a:sym typeface="Comic Sans MS"/>
                        </a:rPr>
                        <a:t>Inset Day</a:t>
                      </a:r>
                      <a:endParaRPr b="1">
                        <a:latin typeface="Comic Sans MS"/>
                        <a:ea typeface="Comic Sans MS"/>
                        <a:cs typeface="Comic Sans MS"/>
                        <a:sym typeface="Comic Sans MS"/>
                      </a:endParaRPr>
                    </a:p>
                  </a:txBody>
                  <a:tcPr marL="91425" marR="91425" marT="91425" marB="91425"/>
                </a:tc>
                <a:tc>
                  <a:txBody>
                    <a:bodyPr/>
                    <a:lstStyle/>
                    <a:p>
                      <a:pPr marL="0" lvl="0" indent="0" algn="ctr" rtl="0">
                        <a:spcBef>
                          <a:spcPts val="0"/>
                        </a:spcBef>
                        <a:spcAft>
                          <a:spcPts val="0"/>
                        </a:spcAft>
                        <a:buNone/>
                      </a:pPr>
                      <a:endParaRPr>
                        <a:latin typeface="Comic Sans MS"/>
                        <a:ea typeface="Comic Sans MS"/>
                        <a:cs typeface="Comic Sans MS"/>
                        <a:sym typeface="Comic Sans MS"/>
                      </a:endParaRPr>
                    </a:p>
                    <a:p>
                      <a:pPr marL="0" lvl="0" indent="0" algn="ctr" rtl="0">
                        <a:spcBef>
                          <a:spcPts val="0"/>
                        </a:spcBef>
                        <a:spcAft>
                          <a:spcPts val="0"/>
                        </a:spcAft>
                        <a:buNone/>
                      </a:pPr>
                      <a:r>
                        <a:rPr lang="en">
                          <a:latin typeface="Comic Sans MS"/>
                          <a:ea typeface="Comic Sans MS"/>
                          <a:cs typeface="Comic Sans MS"/>
                          <a:sym typeface="Comic Sans MS"/>
                        </a:rPr>
                        <a:t>Home visits - Batch 1</a:t>
                      </a:r>
                      <a:endParaRPr>
                        <a:latin typeface="Comic Sans MS"/>
                        <a:ea typeface="Comic Sans MS"/>
                        <a:cs typeface="Comic Sans MS"/>
                        <a:sym typeface="Comic Sans MS"/>
                      </a:endParaRPr>
                    </a:p>
                    <a:p>
                      <a:pPr marL="0" lvl="0" indent="0" algn="ctr" rtl="0">
                        <a:spcBef>
                          <a:spcPts val="0"/>
                        </a:spcBef>
                        <a:spcAft>
                          <a:spcPts val="0"/>
                        </a:spcAft>
                        <a:buNone/>
                      </a:pPr>
                      <a:endParaRPr>
                        <a:latin typeface="Comic Sans MS"/>
                        <a:ea typeface="Comic Sans MS"/>
                        <a:cs typeface="Comic Sans MS"/>
                        <a:sym typeface="Comic Sans MS"/>
                      </a:endParaRPr>
                    </a:p>
                  </a:txBody>
                  <a:tcPr marL="91425" marR="91425" marT="91425" marB="91425"/>
                </a:tc>
                <a:tc>
                  <a:txBody>
                    <a:bodyPr/>
                    <a:lstStyle/>
                    <a:p>
                      <a:pPr marL="0" lvl="0" indent="0" algn="ctr" rtl="0">
                        <a:spcBef>
                          <a:spcPts val="0"/>
                        </a:spcBef>
                        <a:spcAft>
                          <a:spcPts val="0"/>
                        </a:spcAft>
                        <a:buNone/>
                      </a:pPr>
                      <a:endParaRPr>
                        <a:latin typeface="Comic Sans MS"/>
                        <a:ea typeface="Comic Sans MS"/>
                        <a:cs typeface="Comic Sans MS"/>
                        <a:sym typeface="Comic Sans MS"/>
                      </a:endParaRPr>
                    </a:p>
                    <a:p>
                      <a:pPr marL="0" lvl="0" indent="0" algn="ctr" rtl="0">
                        <a:spcBef>
                          <a:spcPts val="0"/>
                        </a:spcBef>
                        <a:spcAft>
                          <a:spcPts val="0"/>
                        </a:spcAft>
                        <a:buClr>
                          <a:schemeClr val="dk1"/>
                        </a:buClr>
                        <a:buSzPts val="1100"/>
                        <a:buFont typeface="Arial"/>
                        <a:buNone/>
                      </a:pPr>
                      <a:r>
                        <a:rPr lang="en">
                          <a:solidFill>
                            <a:schemeClr val="dk1"/>
                          </a:solidFill>
                          <a:latin typeface="Comic Sans MS"/>
                          <a:ea typeface="Comic Sans MS"/>
                          <a:cs typeface="Comic Sans MS"/>
                          <a:sym typeface="Comic Sans MS"/>
                        </a:rPr>
                        <a:t>Home visits - Batch 2</a:t>
                      </a:r>
                      <a:endParaRPr>
                        <a:latin typeface="Comic Sans MS"/>
                        <a:ea typeface="Comic Sans MS"/>
                        <a:cs typeface="Comic Sans MS"/>
                        <a:sym typeface="Comic Sans MS"/>
                      </a:endParaRPr>
                    </a:p>
                  </a:txBody>
                  <a:tcPr marL="91425" marR="91425" marT="91425" marB="91425"/>
                </a:tc>
                <a:extLst>
                  <a:ext uri="{0D108BD9-81ED-4DB2-BD59-A6C34878D82A}">
                    <a16:rowId xmlns:a16="http://schemas.microsoft.com/office/drawing/2014/main" val="10001"/>
                  </a:ext>
                </a:extLst>
              </a:tr>
            </a:tbl>
          </a:graphicData>
        </a:graphic>
      </p:graphicFrame>
      <p:sp>
        <p:nvSpPr>
          <p:cNvPr id="355" name="Google Shape;355;g3f0341dc000_0_20"/>
          <p:cNvSpPr txBox="1"/>
          <p:nvPr/>
        </p:nvSpPr>
        <p:spPr>
          <a:xfrm>
            <a:off x="967700" y="3691975"/>
            <a:ext cx="7311000" cy="484800"/>
          </a:xfrm>
          <a:prstGeom prst="rect">
            <a:avLst/>
          </a:prstGeom>
          <a:noFill/>
          <a:ln>
            <a:noFill/>
          </a:ln>
        </p:spPr>
        <p:txBody>
          <a:bodyPr spcFirstLastPara="1" wrap="square" lIns="91425" tIns="91425" rIns="91425" bIns="91425" anchor="t" anchorCtr="0">
            <a:noAutofit/>
          </a:bodyPr>
          <a:lstStyle/>
          <a:p>
            <a:pPr marL="457200" lvl="0" indent="-323850" algn="l" rtl="0">
              <a:spcBef>
                <a:spcPts val="0"/>
              </a:spcBef>
              <a:spcAft>
                <a:spcPts val="0"/>
              </a:spcAft>
              <a:buClr>
                <a:schemeClr val="dk1"/>
              </a:buClr>
              <a:buSzPts val="1500"/>
              <a:buFont typeface="Comic Sans MS"/>
              <a:buChar char="●"/>
            </a:pPr>
            <a:r>
              <a:rPr lang="en" sz="1500">
                <a:solidFill>
                  <a:schemeClr val="dk1"/>
                </a:solidFill>
                <a:latin typeface="Comic Sans MS"/>
                <a:ea typeface="Comic Sans MS"/>
                <a:cs typeface="Comic Sans MS"/>
                <a:sym typeface="Comic Sans MS"/>
              </a:rPr>
              <a:t>At this Welcome meeting you will be given your child’s Home visit date and time</a:t>
            </a:r>
            <a:endParaRPr sz="1500">
              <a:solidFill>
                <a:schemeClr val="dk1"/>
              </a:solidFill>
              <a:latin typeface="Comic Sans MS"/>
              <a:ea typeface="Comic Sans MS"/>
              <a:cs typeface="Comic Sans MS"/>
              <a:sym typeface="Comic Sans MS"/>
            </a:endParaRPr>
          </a:p>
          <a:p>
            <a:pPr marL="457200" lvl="0" indent="-323850" algn="l" rtl="0">
              <a:spcBef>
                <a:spcPts val="0"/>
              </a:spcBef>
              <a:spcAft>
                <a:spcPts val="0"/>
              </a:spcAft>
              <a:buClr>
                <a:schemeClr val="dk1"/>
              </a:buClr>
              <a:buSzPts val="1500"/>
              <a:buFont typeface="Comic Sans MS"/>
              <a:buChar char="●"/>
            </a:pPr>
            <a:r>
              <a:rPr lang="en" sz="1500">
                <a:solidFill>
                  <a:schemeClr val="dk1"/>
                </a:solidFill>
                <a:latin typeface="Comic Sans MS"/>
                <a:ea typeface="Comic Sans MS"/>
                <a:cs typeface="Comic Sans MS"/>
                <a:sym typeface="Comic Sans MS"/>
              </a:rPr>
              <a:t>Your child is expected at these appointments</a:t>
            </a:r>
            <a:endParaRPr sz="1500">
              <a:solidFill>
                <a:schemeClr val="dk1"/>
              </a:solidFill>
              <a:latin typeface="Comic Sans MS"/>
              <a:ea typeface="Comic Sans MS"/>
              <a:cs typeface="Comic Sans MS"/>
              <a:sym typeface="Comic Sans MS"/>
            </a:endParaRPr>
          </a:p>
          <a:p>
            <a:pPr marL="457200" lvl="0" indent="-323850" algn="l" rtl="0">
              <a:spcBef>
                <a:spcPts val="0"/>
              </a:spcBef>
              <a:spcAft>
                <a:spcPts val="0"/>
              </a:spcAft>
              <a:buClr>
                <a:schemeClr val="dk1"/>
              </a:buClr>
              <a:buSzPts val="1500"/>
              <a:buFont typeface="Comic Sans MS"/>
              <a:buChar char="●"/>
            </a:pPr>
            <a:r>
              <a:rPr lang="en" sz="1500">
                <a:solidFill>
                  <a:schemeClr val="dk1"/>
                </a:solidFill>
                <a:latin typeface="Comic Sans MS"/>
                <a:ea typeface="Comic Sans MS"/>
                <a:cs typeface="Comic Sans MS"/>
                <a:sym typeface="Comic Sans MS"/>
              </a:rPr>
              <a:t>We are unable to change the day and time - if you can not make it please speak with myself</a:t>
            </a:r>
            <a:endParaRPr sz="1500">
              <a:solidFill>
                <a:schemeClr val="dk1"/>
              </a:solidFill>
              <a:latin typeface="Comic Sans MS"/>
              <a:ea typeface="Comic Sans MS"/>
              <a:cs typeface="Comic Sans MS"/>
              <a:sym typeface="Comic Sans MS"/>
            </a:endParaRPr>
          </a:p>
          <a:p>
            <a:pPr marL="0" lvl="0" indent="0" algn="l" rtl="0">
              <a:spcBef>
                <a:spcPts val="0"/>
              </a:spcBef>
              <a:spcAft>
                <a:spcPts val="0"/>
              </a:spcAft>
              <a:buNone/>
            </a:pPr>
            <a:endParaRPr sz="1800">
              <a:solidFill>
                <a:schemeClr val="dk2"/>
              </a:solidFill>
            </a:endParaRPr>
          </a:p>
          <a:p>
            <a:pPr marL="0" lvl="0" indent="0" algn="l" rtl="0">
              <a:spcBef>
                <a:spcPts val="0"/>
              </a:spcBef>
              <a:spcAft>
                <a:spcPts val="0"/>
              </a:spcAft>
              <a:buNone/>
            </a:pPr>
            <a:endParaRPr sz="1800">
              <a:solidFill>
                <a:schemeClr val="dk2"/>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sp>
        <p:nvSpPr>
          <p:cNvPr id="360" name="Google Shape;360;g3f0341dc000_0_29"/>
          <p:cNvSpPr/>
          <p:nvPr/>
        </p:nvSpPr>
        <p:spPr>
          <a:xfrm>
            <a:off x="-199758" y="316457"/>
            <a:ext cx="9645900" cy="589800"/>
          </a:xfrm>
          <a:prstGeom prst="rect">
            <a:avLst/>
          </a:prstGeom>
          <a:solidFill>
            <a:srgbClr val="FF0000"/>
          </a:solidFill>
          <a:ln w="12700" cap="flat" cmpd="sng">
            <a:solidFill>
              <a:srgbClr val="FF0000"/>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pic>
        <p:nvPicPr>
          <p:cNvPr id="361" name="Google Shape;361;g3f0341dc000_0_29"/>
          <p:cNvPicPr preferRelativeResize="0"/>
          <p:nvPr/>
        </p:nvPicPr>
        <p:blipFill rotWithShape="1">
          <a:blip r:embed="rId3">
            <a:alphaModFix/>
          </a:blip>
          <a:srcRect/>
          <a:stretch/>
        </p:blipFill>
        <p:spPr>
          <a:xfrm>
            <a:off x="173008" y="177853"/>
            <a:ext cx="923250" cy="866869"/>
          </a:xfrm>
          <a:prstGeom prst="rect">
            <a:avLst/>
          </a:prstGeom>
          <a:noFill/>
          <a:ln>
            <a:noFill/>
          </a:ln>
        </p:spPr>
      </p:pic>
      <p:sp>
        <p:nvSpPr>
          <p:cNvPr id="362" name="Google Shape;362;g3f0341dc000_0_29"/>
          <p:cNvSpPr txBox="1"/>
          <p:nvPr/>
        </p:nvSpPr>
        <p:spPr>
          <a:xfrm>
            <a:off x="0" y="367658"/>
            <a:ext cx="9144000" cy="4848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2700"/>
              <a:buFont typeface="Arial"/>
              <a:buNone/>
            </a:pPr>
            <a:r>
              <a:rPr lang="en" sz="2700" b="0" i="0" u="none" strike="noStrike" cap="none">
                <a:solidFill>
                  <a:schemeClr val="dk1"/>
                </a:solidFill>
                <a:latin typeface="Comic Sans MS"/>
                <a:ea typeface="Comic Sans MS"/>
                <a:cs typeface="Comic Sans MS"/>
                <a:sym typeface="Comic Sans MS"/>
              </a:rPr>
              <a:t>St Bernadette Catholic Primary School</a:t>
            </a:r>
            <a:endParaRPr sz="1100" b="0" i="0" u="none" strike="noStrike" cap="none">
              <a:solidFill>
                <a:srgbClr val="000000"/>
              </a:solidFill>
              <a:latin typeface="Arial"/>
              <a:ea typeface="Arial"/>
              <a:cs typeface="Arial"/>
              <a:sym typeface="Arial"/>
            </a:endParaRPr>
          </a:p>
        </p:txBody>
      </p:sp>
      <p:sp>
        <p:nvSpPr>
          <p:cNvPr id="363" name="Google Shape;363;g3f0341dc000_0_29"/>
          <p:cNvSpPr/>
          <p:nvPr/>
        </p:nvSpPr>
        <p:spPr>
          <a:xfrm>
            <a:off x="1" y="957317"/>
            <a:ext cx="9144000" cy="2307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000000"/>
              </a:buClr>
              <a:buSzPts val="1100"/>
              <a:buFont typeface="Arial"/>
              <a:buNone/>
            </a:pPr>
            <a:r>
              <a:rPr lang="en" sz="1100" b="0" i="1" u="none" strike="noStrike" cap="none">
                <a:solidFill>
                  <a:srgbClr val="000000"/>
                </a:solidFill>
                <a:latin typeface="Comic Sans MS"/>
                <a:ea typeface="Comic Sans MS"/>
                <a:cs typeface="Comic Sans MS"/>
                <a:sym typeface="Comic Sans MS"/>
              </a:rPr>
              <a:t>“Learning to grow in knowledge, faith and love through friendship with Jesus and Mary.”</a:t>
            </a:r>
            <a:endParaRPr sz="1100" b="0" i="0" u="none" strike="noStrike" cap="none">
              <a:solidFill>
                <a:schemeClr val="dk1"/>
              </a:solidFill>
              <a:latin typeface="Comic Sans MS"/>
              <a:ea typeface="Comic Sans MS"/>
              <a:cs typeface="Comic Sans MS"/>
              <a:sym typeface="Comic Sans MS"/>
            </a:endParaRPr>
          </a:p>
        </p:txBody>
      </p:sp>
      <p:sp>
        <p:nvSpPr>
          <p:cNvPr id="364" name="Google Shape;364;g3f0341dc000_0_29"/>
          <p:cNvSpPr txBox="1"/>
          <p:nvPr/>
        </p:nvSpPr>
        <p:spPr>
          <a:xfrm>
            <a:off x="0" y="1470088"/>
            <a:ext cx="9144000" cy="4386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 sz="2400" b="1" u="sng">
                <a:solidFill>
                  <a:schemeClr val="dk1"/>
                </a:solidFill>
                <a:latin typeface="Comic Sans MS"/>
                <a:ea typeface="Comic Sans MS"/>
                <a:cs typeface="Comic Sans MS"/>
                <a:sym typeface="Comic Sans MS"/>
              </a:rPr>
              <a:t>First Day </a:t>
            </a:r>
            <a:endParaRPr sz="1100" b="0" i="0" u="none" strike="noStrike" cap="none">
              <a:solidFill>
                <a:srgbClr val="000000"/>
              </a:solidFill>
              <a:latin typeface="Arial"/>
              <a:ea typeface="Arial"/>
              <a:cs typeface="Arial"/>
              <a:sym typeface="Arial"/>
            </a:endParaRPr>
          </a:p>
        </p:txBody>
      </p:sp>
      <p:graphicFrame>
        <p:nvGraphicFramePr>
          <p:cNvPr id="365" name="Google Shape;365;g3f0341dc000_0_29"/>
          <p:cNvGraphicFramePr/>
          <p:nvPr/>
        </p:nvGraphicFramePr>
        <p:xfrm>
          <a:off x="952500" y="2094850"/>
          <a:ext cx="3000000" cy="3000000"/>
        </p:xfrm>
        <a:graphic>
          <a:graphicData uri="http://schemas.openxmlformats.org/drawingml/2006/table">
            <a:tbl>
              <a:tblPr>
                <a:noFill/>
                <a:tableStyleId>{69A4C147-FEC1-4680-83EE-21BD34B5660E}</a:tableStyleId>
              </a:tblPr>
              <a:tblGrid>
                <a:gridCol w="3619500">
                  <a:extLst>
                    <a:ext uri="{9D8B030D-6E8A-4147-A177-3AD203B41FA5}">
                      <a16:colId xmlns:a16="http://schemas.microsoft.com/office/drawing/2014/main" val="20000"/>
                    </a:ext>
                  </a:extLst>
                </a:gridCol>
                <a:gridCol w="3619500">
                  <a:extLst>
                    <a:ext uri="{9D8B030D-6E8A-4147-A177-3AD203B41FA5}">
                      <a16:colId xmlns:a16="http://schemas.microsoft.com/office/drawing/2014/main" val="20001"/>
                    </a:ext>
                  </a:extLst>
                </a:gridCol>
              </a:tblGrid>
              <a:tr h="381000">
                <a:tc>
                  <a:txBody>
                    <a:bodyPr/>
                    <a:lstStyle/>
                    <a:p>
                      <a:pPr marL="0" lvl="0" indent="0" algn="l" rtl="0">
                        <a:spcBef>
                          <a:spcPts val="0"/>
                        </a:spcBef>
                        <a:spcAft>
                          <a:spcPts val="0"/>
                        </a:spcAft>
                        <a:buNone/>
                      </a:pPr>
                      <a:r>
                        <a:rPr lang="en">
                          <a:latin typeface="Comic Sans MS"/>
                          <a:ea typeface="Comic Sans MS"/>
                          <a:cs typeface="Comic Sans MS"/>
                          <a:sym typeface="Comic Sans MS"/>
                        </a:rPr>
                        <a:t>Monday 7th September </a:t>
                      </a:r>
                      <a:endParaRPr>
                        <a:latin typeface="Comic Sans MS"/>
                        <a:ea typeface="Comic Sans MS"/>
                        <a:cs typeface="Comic Sans MS"/>
                        <a:sym typeface="Comic Sans MS"/>
                      </a:endParaRPr>
                    </a:p>
                  </a:txBody>
                  <a:tcPr marL="91425" marR="91425" marT="91425" marB="91425"/>
                </a:tc>
                <a:tc>
                  <a:txBody>
                    <a:bodyPr/>
                    <a:lstStyle/>
                    <a:p>
                      <a:pPr marL="0" lvl="0" indent="0" algn="l" rtl="0">
                        <a:spcBef>
                          <a:spcPts val="0"/>
                        </a:spcBef>
                        <a:spcAft>
                          <a:spcPts val="0"/>
                        </a:spcAft>
                        <a:buNone/>
                      </a:pPr>
                      <a:r>
                        <a:rPr lang="en">
                          <a:solidFill>
                            <a:schemeClr val="dk1"/>
                          </a:solidFill>
                          <a:latin typeface="Comic Sans MS"/>
                          <a:ea typeface="Comic Sans MS"/>
                          <a:cs typeface="Comic Sans MS"/>
                          <a:sym typeface="Comic Sans MS"/>
                        </a:rPr>
                        <a:t>Group A (8:45am-10:15am)</a:t>
                      </a:r>
                      <a:endParaRPr>
                        <a:solidFill>
                          <a:schemeClr val="dk1"/>
                        </a:solidFill>
                        <a:latin typeface="Comic Sans MS"/>
                        <a:ea typeface="Comic Sans MS"/>
                        <a:cs typeface="Comic Sans MS"/>
                        <a:sym typeface="Comic Sans MS"/>
                      </a:endParaRPr>
                    </a:p>
                    <a:p>
                      <a:pPr marL="0" lvl="0" indent="0" algn="l" rtl="0">
                        <a:spcBef>
                          <a:spcPts val="0"/>
                        </a:spcBef>
                        <a:spcAft>
                          <a:spcPts val="0"/>
                        </a:spcAft>
                        <a:buNone/>
                      </a:pPr>
                      <a:endParaRPr>
                        <a:solidFill>
                          <a:schemeClr val="dk1"/>
                        </a:solidFill>
                        <a:latin typeface="Comic Sans MS"/>
                        <a:ea typeface="Comic Sans MS"/>
                        <a:cs typeface="Comic Sans MS"/>
                        <a:sym typeface="Comic Sans MS"/>
                      </a:endParaRPr>
                    </a:p>
                    <a:p>
                      <a:pPr marL="0" lvl="0" indent="0" algn="l" rtl="0">
                        <a:spcBef>
                          <a:spcPts val="0"/>
                        </a:spcBef>
                        <a:spcAft>
                          <a:spcPts val="0"/>
                        </a:spcAft>
                        <a:buNone/>
                      </a:pPr>
                      <a:r>
                        <a:rPr lang="en">
                          <a:solidFill>
                            <a:schemeClr val="dk1"/>
                          </a:solidFill>
                          <a:latin typeface="Comic Sans MS"/>
                          <a:ea typeface="Comic Sans MS"/>
                          <a:cs typeface="Comic Sans MS"/>
                          <a:sym typeface="Comic Sans MS"/>
                        </a:rPr>
                        <a:t>Group B (10:30am-11:45am)</a:t>
                      </a:r>
                      <a:endParaRPr>
                        <a:solidFill>
                          <a:schemeClr val="dk1"/>
                        </a:solidFill>
                        <a:latin typeface="Comic Sans MS"/>
                        <a:ea typeface="Comic Sans MS"/>
                        <a:cs typeface="Comic Sans MS"/>
                        <a:sym typeface="Comic Sans MS"/>
                      </a:endParaRPr>
                    </a:p>
                    <a:p>
                      <a:pPr marL="0" lvl="0" indent="0" algn="l" rtl="0">
                        <a:spcBef>
                          <a:spcPts val="0"/>
                        </a:spcBef>
                        <a:spcAft>
                          <a:spcPts val="0"/>
                        </a:spcAft>
                        <a:buClr>
                          <a:schemeClr val="dk1"/>
                        </a:buClr>
                        <a:buSzPts val="1100"/>
                        <a:buFont typeface="Arial"/>
                        <a:buNone/>
                      </a:pPr>
                      <a:endParaRPr>
                        <a:solidFill>
                          <a:schemeClr val="dk1"/>
                        </a:solidFill>
                        <a:latin typeface="Comic Sans MS"/>
                        <a:ea typeface="Comic Sans MS"/>
                        <a:cs typeface="Comic Sans MS"/>
                        <a:sym typeface="Comic Sans MS"/>
                      </a:endParaRPr>
                    </a:p>
                  </a:txBody>
                  <a:tcPr marL="91425" marR="91425" marT="91425" marB="91425"/>
                </a:tc>
                <a:extLst>
                  <a:ext uri="{0D108BD9-81ED-4DB2-BD59-A6C34878D82A}">
                    <a16:rowId xmlns:a16="http://schemas.microsoft.com/office/drawing/2014/main" val="10000"/>
                  </a:ext>
                </a:extLst>
              </a:tr>
              <a:tr h="381000">
                <a:tc>
                  <a:txBody>
                    <a:bodyPr/>
                    <a:lstStyle/>
                    <a:p>
                      <a:pPr marL="0" lvl="0" indent="0" algn="l" rtl="0">
                        <a:spcBef>
                          <a:spcPts val="0"/>
                        </a:spcBef>
                        <a:spcAft>
                          <a:spcPts val="0"/>
                        </a:spcAft>
                        <a:buNone/>
                      </a:pPr>
                      <a:r>
                        <a:rPr lang="en">
                          <a:latin typeface="Comic Sans MS"/>
                          <a:ea typeface="Comic Sans MS"/>
                          <a:cs typeface="Comic Sans MS"/>
                          <a:sym typeface="Comic Sans MS"/>
                        </a:rPr>
                        <a:t>Tuesday 8th September </a:t>
                      </a:r>
                      <a:endParaRPr>
                        <a:latin typeface="Comic Sans MS"/>
                        <a:ea typeface="Comic Sans MS"/>
                        <a:cs typeface="Comic Sans MS"/>
                        <a:sym typeface="Comic Sans MS"/>
                      </a:endParaRPr>
                    </a:p>
                  </a:txBody>
                  <a:tcPr marL="91425" marR="91425" marT="91425" marB="91425"/>
                </a:tc>
                <a:tc>
                  <a:txBody>
                    <a:bodyPr/>
                    <a:lstStyle/>
                    <a:p>
                      <a:pPr marL="0" lvl="0" indent="0" algn="l" rtl="0">
                        <a:spcBef>
                          <a:spcPts val="0"/>
                        </a:spcBef>
                        <a:spcAft>
                          <a:spcPts val="0"/>
                        </a:spcAft>
                        <a:buNone/>
                      </a:pPr>
                      <a:r>
                        <a:rPr lang="en">
                          <a:solidFill>
                            <a:schemeClr val="dk1"/>
                          </a:solidFill>
                          <a:latin typeface="Comic Sans MS"/>
                          <a:ea typeface="Comic Sans MS"/>
                          <a:cs typeface="Comic Sans MS"/>
                          <a:sym typeface="Comic Sans MS"/>
                        </a:rPr>
                        <a:t>ALL children in (8:45am-11:45am)</a:t>
                      </a:r>
                      <a:endParaRPr>
                        <a:solidFill>
                          <a:schemeClr val="dk1"/>
                        </a:solidFill>
                        <a:latin typeface="Comic Sans MS"/>
                        <a:ea typeface="Comic Sans MS"/>
                        <a:cs typeface="Comic Sans MS"/>
                        <a:sym typeface="Comic Sans MS"/>
                      </a:endParaRPr>
                    </a:p>
                    <a:p>
                      <a:pPr marL="0" lvl="0" indent="0" algn="l" rtl="0">
                        <a:spcBef>
                          <a:spcPts val="0"/>
                        </a:spcBef>
                        <a:spcAft>
                          <a:spcPts val="0"/>
                        </a:spcAft>
                        <a:buClr>
                          <a:schemeClr val="dk1"/>
                        </a:buClr>
                        <a:buSzPts val="1100"/>
                        <a:buFont typeface="Arial"/>
                        <a:buNone/>
                      </a:pPr>
                      <a:endParaRPr>
                        <a:solidFill>
                          <a:schemeClr val="dk1"/>
                        </a:solidFill>
                        <a:latin typeface="Comic Sans MS"/>
                        <a:ea typeface="Comic Sans MS"/>
                        <a:cs typeface="Comic Sans MS"/>
                        <a:sym typeface="Comic Sans MS"/>
                      </a:endParaRPr>
                    </a:p>
                  </a:txBody>
                  <a:tcPr marL="91425" marR="91425" marT="91425" marB="91425"/>
                </a:tc>
                <a:extLst>
                  <a:ext uri="{0D108BD9-81ED-4DB2-BD59-A6C34878D82A}">
                    <a16:rowId xmlns:a16="http://schemas.microsoft.com/office/drawing/2014/main" val="10001"/>
                  </a:ext>
                </a:extLst>
              </a:tr>
            </a:tbl>
          </a:graphicData>
        </a:graphic>
      </p:graphicFrame>
      <p:sp>
        <p:nvSpPr>
          <p:cNvPr id="366" name="Google Shape;366;g3f0341dc000_0_29"/>
          <p:cNvSpPr txBox="1"/>
          <p:nvPr/>
        </p:nvSpPr>
        <p:spPr>
          <a:xfrm>
            <a:off x="967700" y="4116175"/>
            <a:ext cx="7311000" cy="484800"/>
          </a:xfrm>
          <a:prstGeom prst="rect">
            <a:avLst/>
          </a:prstGeom>
          <a:noFill/>
          <a:ln>
            <a:noFill/>
          </a:ln>
        </p:spPr>
        <p:txBody>
          <a:bodyPr spcFirstLastPara="1" wrap="square" lIns="91425" tIns="91425" rIns="91425" bIns="91425" anchor="t" anchorCtr="0">
            <a:noAutofit/>
          </a:bodyPr>
          <a:lstStyle/>
          <a:p>
            <a:pPr marL="457200" lvl="0" indent="-323850" algn="l" rtl="0">
              <a:spcBef>
                <a:spcPts val="0"/>
              </a:spcBef>
              <a:spcAft>
                <a:spcPts val="0"/>
              </a:spcAft>
              <a:buClr>
                <a:schemeClr val="dk1"/>
              </a:buClr>
              <a:buSzPts val="1500"/>
              <a:buFont typeface="Comic Sans MS"/>
              <a:buChar char="●"/>
            </a:pPr>
            <a:r>
              <a:rPr lang="en" sz="1500">
                <a:solidFill>
                  <a:schemeClr val="dk1"/>
                </a:solidFill>
                <a:latin typeface="Comic Sans MS"/>
                <a:ea typeface="Comic Sans MS"/>
                <a:cs typeface="Comic Sans MS"/>
                <a:sym typeface="Comic Sans MS"/>
              </a:rPr>
              <a:t>At this Welcome meeting you will be given your child’s Group </a:t>
            </a:r>
            <a:endParaRPr sz="1800">
              <a:solidFill>
                <a:schemeClr val="dk1"/>
              </a:solidFill>
            </a:endParaRPr>
          </a:p>
          <a:p>
            <a:pPr marL="0" lvl="0" indent="0" algn="l" rtl="0">
              <a:spcBef>
                <a:spcPts val="0"/>
              </a:spcBef>
              <a:spcAft>
                <a:spcPts val="0"/>
              </a:spcAft>
              <a:buNone/>
            </a:pPr>
            <a:endParaRPr sz="1800">
              <a:solidFill>
                <a:schemeClr val="dk2"/>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pic>
        <p:nvPicPr>
          <p:cNvPr id="371" name="Google Shape;371;g3b658b5f56e_0_18"/>
          <p:cNvPicPr preferRelativeResize="0"/>
          <p:nvPr/>
        </p:nvPicPr>
        <p:blipFill rotWithShape="1">
          <a:blip r:embed="rId3">
            <a:alphaModFix/>
          </a:blip>
          <a:srcRect l="30111" t="24630" r="30960" b="9215"/>
          <a:stretch/>
        </p:blipFill>
        <p:spPr>
          <a:xfrm>
            <a:off x="73350" y="668200"/>
            <a:ext cx="4498651" cy="4300325"/>
          </a:xfrm>
          <a:prstGeom prst="rect">
            <a:avLst/>
          </a:prstGeom>
          <a:noFill/>
          <a:ln>
            <a:noFill/>
          </a:ln>
        </p:spPr>
      </p:pic>
      <p:sp>
        <p:nvSpPr>
          <p:cNvPr id="372" name="Google Shape;372;g3b658b5f56e_0_18"/>
          <p:cNvSpPr txBox="1"/>
          <p:nvPr/>
        </p:nvSpPr>
        <p:spPr>
          <a:xfrm>
            <a:off x="0" y="75625"/>
            <a:ext cx="9144000" cy="4386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 sz="2400" b="1" u="sng">
                <a:solidFill>
                  <a:schemeClr val="dk1"/>
                </a:solidFill>
                <a:latin typeface="Comic Sans MS"/>
                <a:ea typeface="Comic Sans MS"/>
                <a:cs typeface="Comic Sans MS"/>
                <a:sym typeface="Comic Sans MS"/>
              </a:rPr>
              <a:t>Parent Survey January 2026</a:t>
            </a:r>
            <a:endParaRPr sz="1100" b="0" i="0" u="none" strike="noStrike" cap="none">
              <a:solidFill>
                <a:srgbClr val="000000"/>
              </a:solidFill>
              <a:latin typeface="Arial"/>
              <a:ea typeface="Arial"/>
              <a:cs typeface="Arial"/>
              <a:sym typeface="Arial"/>
            </a:endParaRPr>
          </a:p>
        </p:txBody>
      </p:sp>
      <p:pic>
        <p:nvPicPr>
          <p:cNvPr id="373" name="Google Shape;373;g3b658b5f56e_0_18"/>
          <p:cNvPicPr preferRelativeResize="0"/>
          <p:nvPr/>
        </p:nvPicPr>
        <p:blipFill rotWithShape="1">
          <a:blip r:embed="rId4">
            <a:alphaModFix/>
          </a:blip>
          <a:srcRect l="29664" t="27028" r="30571" b="4907"/>
          <a:stretch/>
        </p:blipFill>
        <p:spPr>
          <a:xfrm>
            <a:off x="4723950" y="668200"/>
            <a:ext cx="4317374" cy="43003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77"/>
        <p:cNvGrpSpPr/>
        <p:nvPr/>
      </p:nvGrpSpPr>
      <p:grpSpPr>
        <a:xfrm>
          <a:off x="0" y="0"/>
          <a:ext cx="0" cy="0"/>
          <a:chOff x="0" y="0"/>
          <a:chExt cx="0" cy="0"/>
        </a:xfrm>
      </p:grpSpPr>
      <p:sp>
        <p:nvSpPr>
          <p:cNvPr id="378" name="Google Shape;378;g3b658b5f56e_0_24"/>
          <p:cNvSpPr txBox="1"/>
          <p:nvPr/>
        </p:nvSpPr>
        <p:spPr>
          <a:xfrm>
            <a:off x="0" y="75625"/>
            <a:ext cx="9144000" cy="4386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 sz="2400" b="1" u="sng">
                <a:solidFill>
                  <a:schemeClr val="dk1"/>
                </a:solidFill>
                <a:latin typeface="Comic Sans MS"/>
                <a:ea typeface="Comic Sans MS"/>
                <a:cs typeface="Comic Sans MS"/>
                <a:sym typeface="Comic Sans MS"/>
              </a:rPr>
              <a:t>Parent Survey January 2026</a:t>
            </a:r>
            <a:endParaRPr sz="1100" b="0" i="0" u="none" strike="noStrike" cap="none">
              <a:solidFill>
                <a:srgbClr val="000000"/>
              </a:solidFill>
              <a:latin typeface="Arial"/>
              <a:ea typeface="Arial"/>
              <a:cs typeface="Arial"/>
              <a:sym typeface="Arial"/>
            </a:endParaRPr>
          </a:p>
        </p:txBody>
      </p:sp>
      <p:sp>
        <p:nvSpPr>
          <p:cNvPr id="379" name="Google Shape;379;g3b658b5f56e_0_24"/>
          <p:cNvSpPr txBox="1"/>
          <p:nvPr/>
        </p:nvSpPr>
        <p:spPr>
          <a:xfrm>
            <a:off x="155400" y="916800"/>
            <a:ext cx="6106800" cy="1339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500"/>
              <a:t>Having had two children with your nursery staff, they are absolutely wonderful, caring and so nurturing and you can feel that they love their role. As a parent I feel at ease that my child is well cared and looked after as well as being prepared for hopefully a smooth transition to reception </a:t>
            </a:r>
            <a:endParaRPr sz="1500"/>
          </a:p>
        </p:txBody>
      </p:sp>
      <p:sp>
        <p:nvSpPr>
          <p:cNvPr id="380" name="Google Shape;380;g3b658b5f56e_0_24"/>
          <p:cNvSpPr txBox="1"/>
          <p:nvPr/>
        </p:nvSpPr>
        <p:spPr>
          <a:xfrm>
            <a:off x="5096875" y="2455200"/>
            <a:ext cx="3387600" cy="1477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Mrs Campanella and Miss Weston are such wonderful teachers. They are caring and kind but also don’t stand for any nonsense. They are the perfect pairing to get the children ready for school. </a:t>
            </a:r>
            <a:endParaRPr/>
          </a:p>
        </p:txBody>
      </p:sp>
      <p:sp>
        <p:nvSpPr>
          <p:cNvPr id="381" name="Google Shape;381;g3b658b5f56e_0_24"/>
          <p:cNvSpPr txBox="1"/>
          <p:nvPr/>
        </p:nvSpPr>
        <p:spPr>
          <a:xfrm>
            <a:off x="745875" y="2913600"/>
            <a:ext cx="3000000" cy="1908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The Nursery team are wonderful and are the best combination for this age group. Young kids need a motherly personality, who will comfort, cuddle and make them laugh and feel safe and Miss Weston and Mrs Campanella are the best.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sp>
        <p:nvSpPr>
          <p:cNvPr id="386" name="Google Shape;386;g3b658b5f56e_0_39"/>
          <p:cNvSpPr txBox="1"/>
          <p:nvPr/>
        </p:nvSpPr>
        <p:spPr>
          <a:xfrm>
            <a:off x="77675" y="2072425"/>
            <a:ext cx="9144000" cy="592500"/>
          </a:xfrm>
          <a:prstGeom prst="rect">
            <a:avLst/>
          </a:prstGeom>
          <a:noFill/>
          <a:ln>
            <a:noFill/>
          </a:ln>
        </p:spPr>
        <p:txBody>
          <a:bodyPr spcFirstLastPara="1" wrap="square" lIns="68575" tIns="34275" rIns="68575" bIns="34275"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 sz="3400" b="1">
                <a:solidFill>
                  <a:schemeClr val="dk1"/>
                </a:solidFill>
                <a:latin typeface="Comic Sans MS"/>
                <a:ea typeface="Comic Sans MS"/>
                <a:cs typeface="Comic Sans MS"/>
                <a:sym typeface="Comic Sans MS"/>
              </a:rPr>
              <a:t>Any questions?</a:t>
            </a:r>
            <a:endParaRPr sz="2100" b="0" i="0" strike="noStrike" cap="non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2463</Words>
  <Application>Microsoft Office PowerPoint</Application>
  <PresentationFormat>On-screen Show (16:9)</PresentationFormat>
  <Paragraphs>231</Paragraphs>
  <Slides>21</Slides>
  <Notes>21</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21</vt:i4>
      </vt:variant>
    </vt:vector>
  </HeadingPairs>
  <TitlesOfParts>
    <vt:vector size="26" baseType="lpstr">
      <vt:lpstr>Arial</vt:lpstr>
      <vt:lpstr>Calibri</vt:lpstr>
      <vt:lpstr>Comic Sans MS</vt:lpstr>
      <vt:lpstr>Simple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 Weston</dc:creator>
  <cp:lastModifiedBy>L Weston</cp:lastModifiedBy>
  <cp:revision>1</cp:revision>
  <dcterms:modified xsi:type="dcterms:W3CDTF">2026-07-01T11:20:57Z</dcterms:modified>
</cp:coreProperties>
</file>